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73" r:id="rId11"/>
    <p:sldId id="264" r:id="rId12"/>
    <p:sldId id="265" r:id="rId13"/>
    <p:sldId id="266" r:id="rId14"/>
    <p:sldId id="267" r:id="rId15"/>
    <p:sldId id="270" r:id="rId16"/>
    <p:sldId id="268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94"/>
    <p:restoredTop sz="94684"/>
  </p:normalViewPr>
  <p:slideViewPr>
    <p:cSldViewPr snapToGrid="0" snapToObjects="1">
      <p:cViewPr varScale="1">
        <p:scale>
          <a:sx n="159" d="100"/>
          <a:sy n="159" d="100"/>
        </p:scale>
        <p:origin x="10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E4E9C-6C6E-3B41-B5CA-B60CFDF8C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0281D0-FA19-414E-85BA-8FD29B11D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50089-A555-7F49-9BAE-0B9DB2232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A436-F7E0-544F-B45F-B25BFE00E6D7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1073A-0F84-DE43-82FB-0DF4E5DF1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262F0-78D4-BC47-B445-8B69104D6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69E79-B790-534B-8484-DF3CFD654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44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D7C09-1461-7642-8C27-9A7E5CBF2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D80EE8-41B5-504B-8A74-840E5AA2C1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EE8C9-F880-1249-A374-2AE09C368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A436-F7E0-544F-B45F-B25BFE00E6D7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CD7B2-1EFD-7340-8E9B-CBEE0E2A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775D8-5791-3E4D-875A-7921D6545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69E79-B790-534B-8484-DF3CFD654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69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DFA0EE-C960-5046-86DC-704C9FB1BC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0FC783-7C02-BB4F-90F1-B0C4B154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0AF29-61C7-744D-A888-D7EDEE9B0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A436-F7E0-544F-B45F-B25BFE00E6D7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D5079-2EDD-F046-B6D2-E14789869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280D7-B65D-AD43-A6AD-FC229DC0B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69E79-B790-534B-8484-DF3CFD654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19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B2A4F-5311-8B4D-9F89-9E96BA766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BDE0F-3C4B-EF4C-A6BD-DD02DB400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B2D3E-4CD9-FE4E-925C-2BEF3B05F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A436-F7E0-544F-B45F-B25BFE00E6D7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0DA1F-D1D3-7344-B749-89477EF93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3230B-0C41-B847-AAA2-139C77015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69E79-B790-534B-8484-DF3CFD654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03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B6997-831F-C147-B7E8-ED860C2D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26CA5-010D-7E4B-87DB-7D8A8AF5E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C1614-FA83-3344-BAF2-831587532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A436-F7E0-544F-B45F-B25BFE00E6D7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304A5-8986-B14D-AE99-F1539F7D3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368E0-CE07-B84B-90FD-EA743E9AF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69E79-B790-534B-8484-DF3CFD654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2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ACD31-FEB4-5144-9E5A-2BD7AF009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F556F-AB6C-0C4F-8DAB-8955AB1491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044FE3-CB6A-DC45-BCBC-7BAB81CE28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ED976-5BE9-D344-8660-93217B69C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A436-F7E0-544F-B45F-B25BFE00E6D7}" type="datetimeFigureOut">
              <a:rPr lang="en-US" smtClean="0"/>
              <a:t>2/1/22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F987A-697B-F647-B0DD-847D6F5AD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D43605-2663-224B-A618-FEA9185BD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69E79-B790-534B-8484-DF3CFD654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40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5C6EA-BB05-0749-9284-4241758EA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4D3E5-A41C-ED4D-A5A7-1CB2E114C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6A5E6-F75A-7B41-B098-FC3E36BD68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7E0D2F-65D2-5149-BE6C-498F88B84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514F5E-34CC-C54B-B101-D33BD8A6EB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08A10C-5D0E-E04F-B170-0F6B0E6ED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A436-F7E0-544F-B45F-B25BFE00E6D7}" type="datetimeFigureOut">
              <a:rPr lang="en-US" smtClean="0"/>
              <a:t>2/1/22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448F41-8329-C249-99DC-63765986E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71B201-700E-D34F-AC74-2F4EBE1C4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69E79-B790-534B-8484-DF3CFD654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54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DF412-DD9F-F34A-A15A-F50F75B23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317B5C-06CF-C949-AF1E-E51FD0A71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A436-F7E0-544F-B45F-B25BFE00E6D7}" type="datetimeFigureOut">
              <a:rPr lang="en-US" smtClean="0"/>
              <a:t>2/1/22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FE12A7-944D-FA45-ADCB-B7D272736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189666-5DBE-E449-BAAB-3D73BCE66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69E79-B790-534B-8484-DF3CFD654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18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FD7DDC-DD0D-B842-A0C5-BB2F93960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A436-F7E0-544F-B45F-B25BFE00E6D7}" type="datetimeFigureOut">
              <a:rPr lang="en-US" smtClean="0"/>
              <a:t>2/1/22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32501C-25C6-2A43-9963-A4911CA49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F889F-2425-F040-974F-629E1D590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69E79-B790-534B-8484-DF3CFD654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45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480EA-6D1D-6D40-89E5-7D6702F36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F6A29-66E1-1E4F-B47E-345BA1992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93EB73-9AAD-AB45-B5AD-9D0B1DA67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AE3442-D9BE-F546-A416-00E45FB72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A436-F7E0-544F-B45F-B25BFE00E6D7}" type="datetimeFigureOut">
              <a:rPr lang="en-US" smtClean="0"/>
              <a:t>2/1/22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247CE-9833-4645-AFE8-A10533A9C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9D6EA0-B2D5-794E-92D4-37ECAF5C2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69E79-B790-534B-8484-DF3CFD654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82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04FBA-C0E9-724E-AECD-046912695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59D1FF-1E74-7147-A3C9-58455AADE3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20BE7-6FF4-2743-AB96-35608B2EAB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41BD1-6F0E-B741-BCA8-B6DD1D239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A436-F7E0-544F-B45F-B25BFE00E6D7}" type="datetimeFigureOut">
              <a:rPr lang="en-US" smtClean="0"/>
              <a:t>2/1/22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DAE432-F74B-294D-BF64-891AA4482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F8C9D8-8820-7942-81D2-67AAF1E52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69E79-B790-534B-8484-DF3CFD654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85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998405-7308-B34B-BEB4-6FEF605FB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BE448E-D81F-2043-BDB6-2A94F0685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4E030-45A6-0046-8FB0-A38BB5129F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CA436-F7E0-544F-B45F-B25BFE00E6D7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3B068-6E38-AA49-9A1E-020849F207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2331E-92D1-AB4F-B4DC-8771DA9A80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69E79-B790-534B-8484-DF3CFD654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8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79598-0258-B041-81DB-C226FDC0E4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UCAT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B1B972-50C3-0E42-AE22-B88158A78F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Ben Joseph</a:t>
            </a:r>
          </a:p>
        </p:txBody>
      </p:sp>
    </p:spTree>
    <p:extLst>
      <p:ext uri="{BB962C8B-B14F-4D97-AF65-F5344CB8AC3E}">
        <p14:creationId xmlns:p14="http://schemas.microsoft.com/office/powerpoint/2010/main" val="1915818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CC424-868E-2643-ACE3-BF899A5E5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0387A4-BD04-F544-8C3B-9823D0A3D0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25" y="179937"/>
            <a:ext cx="11843405" cy="36639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1B761F-32EE-5B44-B731-762566CAFEA1}"/>
              </a:ext>
            </a:extLst>
          </p:cNvPr>
          <p:cNvSpPr/>
          <p:nvPr/>
        </p:nvSpPr>
        <p:spPr>
          <a:xfrm>
            <a:off x="274670" y="3904163"/>
            <a:ext cx="116426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626262"/>
                </a:solidFill>
                <a:effectLst/>
                <a:latin typeface="Arial" panose="020B0604020202020204" pitchFamily="34" charset="0"/>
              </a:rPr>
              <a:t>The key words or phrases are ‘driver-less cars and lorries’ in order to ‘improve road safety and encourage technological development’.</a:t>
            </a:r>
            <a:br>
              <a:rPr lang="en-GB" dirty="0"/>
            </a:br>
            <a:r>
              <a:rPr lang="en-GB" b="0" i="0" u="none" strike="noStrike" dirty="0">
                <a:solidFill>
                  <a:srgbClr val="626262"/>
                </a:solidFill>
                <a:effectLst/>
                <a:latin typeface="Arial" panose="020B0604020202020204" pitchFamily="34" charset="0"/>
              </a:rPr>
              <a:t> </a:t>
            </a:r>
            <a:br>
              <a:rPr lang="en-GB" dirty="0"/>
            </a:br>
            <a:r>
              <a:rPr lang="en-GB" b="1" i="0" u="none" strike="noStrike" dirty="0">
                <a:solidFill>
                  <a:srgbClr val="626262"/>
                </a:solidFill>
                <a:effectLst/>
                <a:latin typeface="Arial" panose="020B0604020202020204" pitchFamily="34" charset="0"/>
              </a:rPr>
              <a:t>A</a:t>
            </a:r>
            <a:r>
              <a:rPr lang="en-GB" b="0" i="0" u="none" strike="noStrike" dirty="0">
                <a:solidFill>
                  <a:srgbClr val="626262"/>
                </a:solidFill>
                <a:effectLst/>
                <a:latin typeface="Arial" panose="020B0604020202020204" pitchFamily="34" charset="0"/>
              </a:rPr>
              <a:t> - This answer doesn’t refer to technology at all or directly to road safety.</a:t>
            </a:r>
            <a:br>
              <a:rPr lang="en-GB" dirty="0"/>
            </a:br>
            <a:br>
              <a:rPr lang="en-GB" dirty="0"/>
            </a:br>
            <a:r>
              <a:rPr lang="en-GB" b="1" i="0" u="none" strike="noStrike" dirty="0">
                <a:solidFill>
                  <a:srgbClr val="626262"/>
                </a:solidFill>
                <a:effectLst/>
                <a:latin typeface="Arial" panose="020B0604020202020204" pitchFamily="34" charset="0"/>
              </a:rPr>
              <a:t>B</a:t>
            </a:r>
            <a:r>
              <a:rPr lang="en-GB" b="0" i="0" u="none" strike="noStrike" dirty="0">
                <a:solidFill>
                  <a:srgbClr val="626262"/>
                </a:solidFill>
                <a:effectLst/>
                <a:latin typeface="Arial" panose="020B0604020202020204" pitchFamily="34" charset="0"/>
              </a:rPr>
              <a:t>- This refers well to safety but not to technology.</a:t>
            </a:r>
            <a:br>
              <a:rPr lang="en-GB" dirty="0"/>
            </a:br>
            <a:r>
              <a:rPr lang="en-GB" b="0" i="0" u="none" strike="noStrike" dirty="0">
                <a:solidFill>
                  <a:srgbClr val="626262"/>
                </a:solidFill>
                <a:effectLst/>
                <a:latin typeface="Arial" panose="020B0604020202020204" pitchFamily="34" charset="0"/>
              </a:rPr>
              <a:t> </a:t>
            </a:r>
            <a:br>
              <a:rPr lang="en-GB" dirty="0"/>
            </a:br>
            <a:r>
              <a:rPr lang="en-GB" b="1" i="0" u="none" strike="noStrike" dirty="0">
                <a:solidFill>
                  <a:srgbClr val="626262"/>
                </a:solidFill>
                <a:effectLst/>
                <a:latin typeface="Arial" panose="020B0604020202020204" pitchFamily="34" charset="0"/>
              </a:rPr>
              <a:t>C</a:t>
            </a:r>
            <a:r>
              <a:rPr lang="en-GB" b="0" i="0" u="none" strike="noStrike" dirty="0">
                <a:solidFill>
                  <a:srgbClr val="626262"/>
                </a:solidFill>
                <a:effectLst/>
                <a:latin typeface="Arial" panose="020B0604020202020204" pitchFamily="34" charset="0"/>
              </a:rPr>
              <a:t> - This statement talks about the driver’s confidence but has no reference to any of the key words.</a:t>
            </a:r>
            <a:br>
              <a:rPr lang="en-GB" dirty="0"/>
            </a:br>
            <a:r>
              <a:rPr lang="en-GB" b="0" i="0" u="none" strike="noStrike" dirty="0">
                <a:solidFill>
                  <a:srgbClr val="626262"/>
                </a:solidFill>
                <a:effectLst/>
                <a:latin typeface="Arial" panose="020B0604020202020204" pitchFamily="34" charset="0"/>
              </a:rPr>
              <a:t> </a:t>
            </a:r>
            <a:br>
              <a:rPr lang="en-GB" dirty="0"/>
            </a:br>
            <a:r>
              <a:rPr lang="en-GB" b="1" i="0" u="none" strike="noStrike" dirty="0">
                <a:solidFill>
                  <a:srgbClr val="626262"/>
                </a:solidFill>
                <a:effectLst/>
                <a:latin typeface="Arial" panose="020B0604020202020204" pitchFamily="34" charset="0"/>
              </a:rPr>
              <a:t>D</a:t>
            </a:r>
            <a:r>
              <a:rPr lang="en-GB" b="0" i="0" u="none" strike="noStrike" dirty="0">
                <a:solidFill>
                  <a:srgbClr val="626262"/>
                </a:solidFill>
                <a:effectLst/>
                <a:latin typeface="Arial" panose="020B0604020202020204" pitchFamily="34" charset="0"/>
              </a:rPr>
              <a:t> – This statement refers to safety and technology, so it is the strongest argument. </a:t>
            </a: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09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A4098-C5D7-FB47-89CA-B246036B3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Quantitative reasoning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7558A-2924-C644-B2A4-C55867B22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66874" cy="4351338"/>
          </a:xfrm>
        </p:spPr>
        <p:txBody>
          <a:bodyPr/>
          <a:lstStyle/>
          <a:p>
            <a:r>
              <a:rPr lang="en-US" dirty="0"/>
              <a:t>Tests </a:t>
            </a:r>
            <a:r>
              <a:rPr lang="en-US" dirty="0" err="1"/>
              <a:t>maths</a:t>
            </a:r>
            <a:r>
              <a:rPr lang="en-US" dirty="0"/>
              <a:t> at GCSE level</a:t>
            </a:r>
          </a:p>
          <a:p>
            <a:r>
              <a:rPr lang="en-US" dirty="0"/>
              <a:t>Common topics include: percentage changes, area, currency conversions and interest</a:t>
            </a:r>
          </a:p>
          <a:p>
            <a:r>
              <a:rPr lang="en-US" dirty="0"/>
              <a:t>Questions vary in difficulty a lot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7B116F-EB95-154A-961B-A1A9C699F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290" y="452688"/>
            <a:ext cx="5069306" cy="27458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1943B8-5A72-114F-A090-EBB73ECCD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291" y="3286125"/>
            <a:ext cx="5069306" cy="311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56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BB961-8509-DF43-98D5-C2C0705FB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Quantitative reasoning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57D69-5FEE-A34C-B5CC-5DFF76024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a keyboard with a number pad on the side – need to practice typing numbers into the on screen calculator very quickly </a:t>
            </a:r>
          </a:p>
          <a:p>
            <a:r>
              <a:rPr lang="en-US" dirty="0"/>
              <a:t>Use the whiteboard to write key numbers down</a:t>
            </a:r>
          </a:p>
          <a:p>
            <a:r>
              <a:rPr lang="en-US" dirty="0"/>
              <a:t>Learn to triage – harder questions include time zones and calculating tax brackets so skip and then come back to them at the end if you have time</a:t>
            </a:r>
          </a:p>
          <a:p>
            <a:r>
              <a:rPr lang="en-US" dirty="0"/>
              <a:t>Practice mental </a:t>
            </a:r>
            <a:r>
              <a:rPr lang="en-US" dirty="0" err="1"/>
              <a:t>maths</a:t>
            </a:r>
            <a:r>
              <a:rPr lang="en-US" dirty="0"/>
              <a:t> but know when to use the calculator</a:t>
            </a:r>
          </a:p>
          <a:p>
            <a:r>
              <a:rPr lang="en-US" dirty="0"/>
              <a:t>Learn the equations (speed distance time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Learn the unit </a:t>
            </a:r>
            <a:r>
              <a:rPr lang="en-US" dirty="0" err="1"/>
              <a:t>converstions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303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9BB8D-A018-8C43-8863-F1A510D28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Abstract reasoning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92B38-2726-C843-A436-88F81CD98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18221" cy="4351338"/>
          </a:xfrm>
        </p:spPr>
        <p:txBody>
          <a:bodyPr/>
          <a:lstStyle/>
          <a:p>
            <a:r>
              <a:rPr lang="en-US" dirty="0"/>
              <a:t>In most questions, you are presented with set A and set B, and then a test shape</a:t>
            </a:r>
          </a:p>
          <a:p>
            <a:r>
              <a:rPr lang="en-US" dirty="0"/>
              <a:t>Set A and B have a different ‘rule’ and you need to try to work out the rule</a:t>
            </a:r>
          </a:p>
          <a:p>
            <a:r>
              <a:rPr lang="en-US" dirty="0"/>
              <a:t>For each set there are usually 5 test shapes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9FCA4A-3B2C-8940-8346-D91E4A3A7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133" y="156744"/>
            <a:ext cx="5529179" cy="28073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77EDDE-9F9E-A74D-A22B-491D81E27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132" y="2964085"/>
            <a:ext cx="5529179" cy="348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08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F6592-9E78-2640-B092-75CC3B23A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Abstract reasoning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3ADB5-A228-8E49-B820-5104CC4AB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Remember SCANS:</a:t>
            </a:r>
          </a:p>
          <a:p>
            <a:r>
              <a:rPr lang="en-US" dirty="0"/>
              <a:t>S – shape</a:t>
            </a:r>
          </a:p>
          <a:p>
            <a:r>
              <a:rPr lang="en-US" dirty="0"/>
              <a:t>C – </a:t>
            </a:r>
            <a:r>
              <a:rPr lang="en-US" dirty="0" err="1"/>
              <a:t>colour</a:t>
            </a:r>
            <a:endParaRPr lang="en-US" dirty="0"/>
          </a:p>
          <a:p>
            <a:r>
              <a:rPr lang="en-US" dirty="0"/>
              <a:t>A – arrangement </a:t>
            </a:r>
          </a:p>
          <a:p>
            <a:r>
              <a:rPr lang="en-US" dirty="0"/>
              <a:t>N – number </a:t>
            </a:r>
          </a:p>
          <a:p>
            <a:r>
              <a:rPr lang="en-US" dirty="0"/>
              <a:t>S – symmetry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- eventually, you want to get to the stage where you don’t have to go through the whole of scans – you can already narrow it down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BA4F71-65AC-E74D-9270-46FE6A883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98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F54CF-A54A-6844-A408-886E76F72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Situational judgement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BD255-10B0-4943-9A83-DFFD4506E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845969" cy="4351338"/>
          </a:xfrm>
        </p:spPr>
        <p:txBody>
          <a:bodyPr/>
          <a:lstStyle/>
          <a:p>
            <a:r>
              <a:rPr lang="en-US" dirty="0"/>
              <a:t>Key themes include honesty, professionalism, patient confidentiality, patient safety</a:t>
            </a:r>
          </a:p>
          <a:p>
            <a:r>
              <a:rPr lang="en-US" dirty="0"/>
              <a:t>Almost no time pressure so do not rush</a:t>
            </a:r>
          </a:p>
          <a:p>
            <a:endParaRPr lang="en-US" dirty="0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19626D8-5394-C540-9875-FE3D6DB2C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841" y="1376428"/>
            <a:ext cx="5048559" cy="26248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6A376C-5F6F-F54A-B26B-86313B41F0D9}"/>
              </a:ext>
            </a:extLst>
          </p:cNvPr>
          <p:cNvSpPr txBox="1"/>
          <p:nvPr/>
        </p:nvSpPr>
        <p:spPr>
          <a:xfrm>
            <a:off x="838199" y="4001294"/>
            <a:ext cx="106198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Tips: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Read GMC good medical practice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If unsure, pick either B or C, as you get half marks if you are one away </a:t>
            </a:r>
          </a:p>
        </p:txBody>
      </p:sp>
    </p:spTree>
    <p:extLst>
      <p:ext uri="{BB962C8B-B14F-4D97-AF65-F5344CB8AC3E}">
        <p14:creationId xmlns:p14="http://schemas.microsoft.com/office/powerpoint/2010/main" val="3755539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46E0E-58A8-E44D-BC79-AFCA50BD6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revise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14EEF-D0CF-9745-B3F6-2E6AE051C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Allow enough time before your exam to revise - start early (but not too early)</a:t>
            </a:r>
          </a:p>
          <a:p>
            <a:r>
              <a:rPr lang="en-US" dirty="0" err="1"/>
              <a:t>Medify</a:t>
            </a:r>
            <a:r>
              <a:rPr lang="en-US" dirty="0"/>
              <a:t> – expensive but worth it</a:t>
            </a:r>
          </a:p>
          <a:p>
            <a:r>
              <a:rPr lang="en-US" dirty="0"/>
              <a:t>Start with untimed practice questions to get used to the style of how to answer the questions</a:t>
            </a:r>
          </a:p>
          <a:p>
            <a:r>
              <a:rPr lang="en-US" dirty="0"/>
              <a:t>2 weeks before the exams, move on to timed practice</a:t>
            </a:r>
          </a:p>
          <a:p>
            <a:r>
              <a:rPr lang="en-US" dirty="0"/>
              <a:t>Do as many mock tests as you can face – they are really helpful!</a:t>
            </a:r>
          </a:p>
          <a:p>
            <a:r>
              <a:rPr lang="en-US" dirty="0" err="1"/>
              <a:t>Youtube</a:t>
            </a:r>
            <a:r>
              <a:rPr lang="en-US" dirty="0"/>
              <a:t> videos are great - you can pause the video, have a go yourself and then see how they approach the question if you get stuck</a:t>
            </a:r>
          </a:p>
          <a:p>
            <a:r>
              <a:rPr lang="en-US" dirty="0"/>
              <a:t>Use </a:t>
            </a:r>
            <a:r>
              <a:rPr lang="en-US" dirty="0" err="1"/>
              <a:t>kharma</a:t>
            </a:r>
            <a:r>
              <a:rPr lang="en-US" dirty="0"/>
              <a:t> medic, especially for abstract reasoning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98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E6733-0C3D-0E45-B408-BD4BC1F03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score do I need?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A6520-903B-E84C-AB4A-63499B92A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Scored between 300 and 900 on every section apart from situational judgement</a:t>
            </a:r>
          </a:p>
          <a:p>
            <a:r>
              <a:rPr lang="en-US" dirty="0"/>
              <a:t>These 4 sections are then added up for a total score out of 3600 and divided by 4 to get a mean score out of 900</a:t>
            </a:r>
          </a:p>
          <a:p>
            <a:r>
              <a:rPr lang="en-US" dirty="0"/>
              <a:t>Different universities require different scores – once you have your score check their website to see if your score is competitive</a:t>
            </a:r>
          </a:p>
          <a:p>
            <a:r>
              <a:rPr lang="en-US" dirty="0"/>
              <a:t>Over 650 is seen as competitive, over 680 is good enough for most places, and over 700 is good pretty much anywhere</a:t>
            </a:r>
          </a:p>
          <a:p>
            <a:r>
              <a:rPr lang="en-US" dirty="0"/>
              <a:t>For situational judgement, you are placed in a band. Band 1 is highest band 4 is lowest. Band 3 is ok, but you want a band 2.</a:t>
            </a:r>
          </a:p>
        </p:txBody>
      </p:sp>
    </p:spTree>
    <p:extLst>
      <p:ext uri="{BB962C8B-B14F-4D97-AF65-F5344CB8AC3E}">
        <p14:creationId xmlns:p14="http://schemas.microsoft.com/office/powerpoint/2010/main" val="1227580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7783F-6DFB-5C46-973F-14579D25C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</a:t>
            </a:r>
            <a:r>
              <a:rPr lang="en-US" dirty="0" err="1"/>
              <a:t>ucat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719EF-1BAB-444A-B35B-CC226FD8B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The </a:t>
            </a:r>
            <a:r>
              <a:rPr lang="en-US" dirty="0" err="1"/>
              <a:t>ucat</a:t>
            </a:r>
            <a:r>
              <a:rPr lang="en-US" dirty="0"/>
              <a:t> is a 2 hour, multiple choice, computer based test sat in a test </a:t>
            </a:r>
            <a:r>
              <a:rPr lang="en-US" dirty="0" err="1"/>
              <a:t>centre</a:t>
            </a:r>
            <a:endParaRPr lang="en-US" dirty="0"/>
          </a:p>
          <a:p>
            <a:r>
              <a:rPr lang="en-US" dirty="0"/>
              <a:t>admissions test is used by the majority of </a:t>
            </a:r>
            <a:r>
              <a:rPr lang="en-US" dirty="0" err="1"/>
              <a:t>uk</a:t>
            </a:r>
            <a:r>
              <a:rPr lang="en-US" dirty="0"/>
              <a:t> </a:t>
            </a:r>
            <a:r>
              <a:rPr lang="en-US" dirty="0" err="1"/>
              <a:t>universites</a:t>
            </a:r>
            <a:r>
              <a:rPr lang="en-US" dirty="0"/>
              <a:t> for entry to medical and dental schools</a:t>
            </a:r>
          </a:p>
          <a:p>
            <a:r>
              <a:rPr lang="en-US" dirty="0"/>
              <a:t>No curriculum content – think like an IQ test</a:t>
            </a:r>
          </a:p>
          <a:p>
            <a:r>
              <a:rPr lang="en-US" dirty="0"/>
              <a:t>Sit the test between July and September</a:t>
            </a:r>
          </a:p>
          <a:p>
            <a:r>
              <a:rPr lang="en-US" dirty="0"/>
              <a:t>Can only sit the test once per year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608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FB44B-290A-844D-B439-2E2BAE4DF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4DBA8-90EA-BB4B-B0AD-F6D805233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Registration and booking:</a:t>
            </a:r>
          </a:p>
          <a:p>
            <a:pPr marL="0" indent="0">
              <a:buNone/>
            </a:pPr>
            <a:r>
              <a:rPr lang="en-US" dirty="0"/>
              <a:t>24</a:t>
            </a:r>
            <a:r>
              <a:rPr lang="en-US" baseline="30000" dirty="0"/>
              <a:t>th</a:t>
            </a:r>
            <a:r>
              <a:rPr lang="en-US" dirty="0"/>
              <a:t> May – account registration opens</a:t>
            </a:r>
          </a:p>
          <a:p>
            <a:pPr marL="0" indent="0">
              <a:buNone/>
            </a:pPr>
            <a:r>
              <a:rPr lang="en-US" dirty="0"/>
              <a:t>20</a:t>
            </a:r>
            <a:r>
              <a:rPr lang="en-US" baseline="30000" dirty="0"/>
              <a:t>th</a:t>
            </a:r>
            <a:r>
              <a:rPr lang="en-US" dirty="0"/>
              <a:t> June – booking opens</a:t>
            </a:r>
          </a:p>
          <a:p>
            <a:pPr marL="0" indent="0">
              <a:buNone/>
            </a:pPr>
            <a:r>
              <a:rPr lang="en-US" dirty="0"/>
              <a:t>22</a:t>
            </a:r>
            <a:r>
              <a:rPr lang="en-US" baseline="30000" dirty="0"/>
              <a:t>nd</a:t>
            </a:r>
            <a:r>
              <a:rPr lang="en-US" dirty="0"/>
              <a:t> September – booking deadline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Testing:</a:t>
            </a:r>
          </a:p>
          <a:p>
            <a:pPr marL="0" indent="0">
              <a:buNone/>
            </a:pPr>
            <a:r>
              <a:rPr lang="en-US" dirty="0"/>
              <a:t>11</a:t>
            </a:r>
            <a:r>
              <a:rPr lang="en-US" baseline="30000" dirty="0"/>
              <a:t>th</a:t>
            </a:r>
            <a:r>
              <a:rPr lang="en-US" dirty="0"/>
              <a:t> July – testing starts</a:t>
            </a:r>
          </a:p>
          <a:p>
            <a:pPr marL="0" indent="0">
              <a:buNone/>
            </a:pPr>
            <a:r>
              <a:rPr lang="en-US" dirty="0"/>
              <a:t>29</a:t>
            </a:r>
            <a:r>
              <a:rPr lang="en-US" baseline="30000" dirty="0"/>
              <a:t>th</a:t>
            </a:r>
            <a:r>
              <a:rPr lang="en-US" dirty="0"/>
              <a:t> September – testing ends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71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F837-14EA-E448-8EFE-D3C307171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format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2DAFF7A-DE46-2E41-B5F6-DFA86520A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3800" y="1311275"/>
            <a:ext cx="10160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38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4334E-1FB3-1C4A-B9AF-99C30E44F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Verbal reasoning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E3CD3-55A0-B248-911B-A1AF2E821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58326" cy="4351338"/>
          </a:xfrm>
        </p:spPr>
        <p:txBody>
          <a:bodyPr/>
          <a:lstStyle/>
          <a:p>
            <a:pPr>
              <a:buFontTx/>
              <a:buChar char="-"/>
            </a:pPr>
            <a:r>
              <a:rPr lang="en-US" dirty="0"/>
              <a:t>Given a passage and need to answer questions based on the information</a:t>
            </a:r>
          </a:p>
          <a:p>
            <a:pPr>
              <a:buFontTx/>
              <a:buChar char="-"/>
            </a:pPr>
            <a:r>
              <a:rPr lang="en-US" dirty="0"/>
              <a:t>2 types of questions</a:t>
            </a:r>
          </a:p>
          <a:p>
            <a:pPr>
              <a:buFontTx/>
              <a:buChar char="-"/>
            </a:pPr>
            <a:r>
              <a:rPr lang="en-US" dirty="0"/>
              <a:t>1. Can be given 4 statements based on the passage and have to work out the correct one</a:t>
            </a:r>
          </a:p>
          <a:p>
            <a:pPr>
              <a:buFontTx/>
              <a:buChar char="-"/>
            </a:pPr>
            <a:r>
              <a:rPr lang="en-US" dirty="0"/>
              <a:t>2. Can be given one statement and need to work out if a statement is true, false or can’t tell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8BB98F-D77E-B246-B98D-76DCC88EA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787" y="1027906"/>
            <a:ext cx="5231617" cy="2686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CDB3D6-D049-4C4C-9D3E-F1D2ACFA7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787" y="3958388"/>
            <a:ext cx="5235245" cy="243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02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C6F61-CB4E-6B40-9D03-843FE355C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Verbal reasoning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85BEA-581B-964C-991D-6AA92094A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 approaches that you need to practice to decide which one you prefer</a:t>
            </a:r>
          </a:p>
          <a:p>
            <a:r>
              <a:rPr lang="en-US" dirty="0"/>
              <a:t>You can either read the text first and then answer the questions, or read the questions first and then look in the text to find the answer</a:t>
            </a:r>
          </a:p>
          <a:p>
            <a:r>
              <a:rPr lang="en-US" dirty="0"/>
              <a:t>Time pressure is very difficult with this section – need to get used to guess, flag and move on, to give yourself time to answer all the questions</a:t>
            </a:r>
          </a:p>
          <a:p>
            <a:r>
              <a:rPr lang="en-US" dirty="0"/>
              <a:t>Don’t use any external knowledge – you may think you know the answer but if the answer is not given in the text, it will be can’t tell</a:t>
            </a:r>
          </a:p>
        </p:txBody>
      </p:sp>
    </p:spTree>
    <p:extLst>
      <p:ext uri="{BB962C8B-B14F-4D97-AF65-F5344CB8AC3E}">
        <p14:creationId xmlns:p14="http://schemas.microsoft.com/office/powerpoint/2010/main" val="1621482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6A1F3-6D8B-504F-BCDB-12869580D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making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1931D-FFBC-1A42-A5BD-2E13947C1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06979" cy="4351338"/>
          </a:xfrm>
        </p:spPr>
        <p:txBody>
          <a:bodyPr/>
          <a:lstStyle/>
          <a:p>
            <a:r>
              <a:rPr lang="en-US" dirty="0"/>
              <a:t>Few different questions types including syllogisms, </a:t>
            </a:r>
            <a:r>
              <a:rPr lang="en-US" dirty="0" err="1"/>
              <a:t>venn</a:t>
            </a:r>
            <a:r>
              <a:rPr lang="en-US" dirty="0"/>
              <a:t> diagrams, arguments, probability and puzzles</a:t>
            </a:r>
          </a:p>
          <a:p>
            <a:r>
              <a:rPr lang="en-US" dirty="0"/>
              <a:t>Syllogisms is the main type of question</a:t>
            </a:r>
          </a:p>
          <a:p>
            <a:r>
              <a:rPr lang="en-US" dirty="0"/>
              <a:t>Slightly less time pressured than verbal reasoning – get just over a minute per question</a:t>
            </a:r>
          </a:p>
          <a:p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442A33-83D6-8B4E-BD13-1B5ADB068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626" y="493462"/>
            <a:ext cx="5135274" cy="2664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DA56C3-C279-3B4F-89BC-A260432D7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891" y="3512637"/>
            <a:ext cx="5143161" cy="26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17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3AE4C-9F91-C744-ACC4-391332A9E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making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70E13-8FEF-734F-9621-33988B5CD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err="1"/>
              <a:t>Practise</a:t>
            </a:r>
            <a:r>
              <a:rPr lang="en-US" dirty="0"/>
              <a:t> following a logical thought process (use whiteboard if necessary)</a:t>
            </a:r>
          </a:p>
          <a:p>
            <a:r>
              <a:rPr lang="en-US" dirty="0"/>
              <a:t>Take time to read the statement properly first and then answer the statements referring back if you are stuck</a:t>
            </a:r>
          </a:p>
          <a:p>
            <a:r>
              <a:rPr lang="en-US" dirty="0"/>
              <a:t>Learn how to evaluate strong vs weak arguments – Do not pick the argument you like the most</a:t>
            </a:r>
          </a:p>
          <a:p>
            <a:r>
              <a:rPr lang="en-US" dirty="0"/>
              <a:t>Learn </a:t>
            </a:r>
            <a:r>
              <a:rPr lang="en-US" dirty="0" err="1"/>
              <a:t>venn</a:t>
            </a:r>
            <a:r>
              <a:rPr lang="en-US" dirty="0"/>
              <a:t> diagrams</a:t>
            </a:r>
          </a:p>
          <a:p>
            <a:r>
              <a:rPr lang="en-US" dirty="0"/>
              <a:t>Learn probability (GCSE level)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529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CC424-868E-2643-ACE3-BF899A5E5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0387A4-BD04-F544-8C3B-9823D0A3D0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25" y="179937"/>
            <a:ext cx="11843405" cy="36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02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9100</TotalTime>
  <Words>875</Words>
  <Application>Microsoft Macintosh PowerPoint</Application>
  <PresentationFormat>Widescreen</PresentationFormat>
  <Paragraphs>84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UCAT</vt:lpstr>
      <vt:lpstr>What is the ucat?</vt:lpstr>
      <vt:lpstr>Key dates</vt:lpstr>
      <vt:lpstr>Test format</vt:lpstr>
      <vt:lpstr>Verbal reasoning</vt:lpstr>
      <vt:lpstr>Verbal reasoning tips</vt:lpstr>
      <vt:lpstr>Decision making</vt:lpstr>
      <vt:lpstr>Decision making tips</vt:lpstr>
      <vt:lpstr>PowerPoint Presentation</vt:lpstr>
      <vt:lpstr>PowerPoint Presentation</vt:lpstr>
      <vt:lpstr>Quantitative reasoning</vt:lpstr>
      <vt:lpstr>Quantitative reasoning tips</vt:lpstr>
      <vt:lpstr>Abstract reasoning</vt:lpstr>
      <vt:lpstr>Abstract reasoning tips</vt:lpstr>
      <vt:lpstr>Situational judgement</vt:lpstr>
      <vt:lpstr>How to revise</vt:lpstr>
      <vt:lpstr>What score do I need?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ucat</dc:title>
  <dc:creator>Ben Joseph</dc:creator>
  <cp:lastModifiedBy>Ben Joseph</cp:lastModifiedBy>
  <cp:revision>29</cp:revision>
  <dcterms:created xsi:type="dcterms:W3CDTF">2022-02-01T10:42:48Z</dcterms:created>
  <dcterms:modified xsi:type="dcterms:W3CDTF">2022-02-07T18:23:44Z</dcterms:modified>
</cp:coreProperties>
</file>