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A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31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630129-4F5D-4BCA-9D53-E1592322B201}" type="datetimeFigureOut">
              <a:rPr lang="en-GB" smtClean="0"/>
              <a:pPr/>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5499-20E4-42D0-8AFF-43ED15358F8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30129-4F5D-4BCA-9D53-E1592322B201}" type="datetimeFigureOut">
              <a:rPr lang="en-GB" smtClean="0"/>
              <a:pPr/>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5499-20E4-42D0-8AFF-43ED15358F8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630129-4F5D-4BCA-9D53-E1592322B201}" type="datetimeFigureOut">
              <a:rPr lang="en-GB" smtClean="0"/>
              <a:pPr/>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5499-20E4-42D0-8AFF-43ED15358F8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1630129-4F5D-4BCA-9D53-E1592322B201}" type="datetimeFigureOut">
              <a:rPr lang="en-GB" smtClean="0"/>
              <a:pPr/>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5499-20E4-42D0-8AFF-43ED15358F8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630129-4F5D-4BCA-9D53-E1592322B201}" type="datetimeFigureOut">
              <a:rPr lang="en-GB" smtClean="0"/>
              <a:pPr/>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AAF5499-20E4-42D0-8AFF-43ED15358F8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630129-4F5D-4BCA-9D53-E1592322B201}" type="datetimeFigureOut">
              <a:rPr lang="en-GB" smtClean="0"/>
              <a:pPr/>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AF5499-20E4-42D0-8AFF-43ED15358F8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630129-4F5D-4BCA-9D53-E1592322B201}" type="datetimeFigureOut">
              <a:rPr lang="en-GB" smtClean="0"/>
              <a:pPr/>
              <a:t>09/01/2018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AAF5499-20E4-42D0-8AFF-43ED15358F8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630129-4F5D-4BCA-9D53-E1592322B201}" type="datetimeFigureOut">
              <a:rPr lang="en-GB" smtClean="0"/>
              <a:pPr/>
              <a:t>09/01/2018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AAF5499-20E4-42D0-8AFF-43ED15358F8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30129-4F5D-4BCA-9D53-E1592322B201}" type="datetimeFigureOut">
              <a:rPr lang="en-GB" smtClean="0"/>
              <a:pPr/>
              <a:t>09/01/2018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AAF5499-20E4-42D0-8AFF-43ED15358F8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30129-4F5D-4BCA-9D53-E1592322B201}" type="datetimeFigureOut">
              <a:rPr lang="en-GB" smtClean="0"/>
              <a:pPr/>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AF5499-20E4-42D0-8AFF-43ED15358F8C}"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630129-4F5D-4BCA-9D53-E1592322B201}" type="datetimeFigureOut">
              <a:rPr lang="en-GB" smtClean="0"/>
              <a:pPr/>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AAF5499-20E4-42D0-8AFF-43ED15358F8C}" type="slidenum">
              <a:rPr lang="en-GB" smtClean="0"/>
              <a:pPr/>
              <a:t>‹#›</a:t>
            </a:fld>
            <a:endParaRPr lang="en-GB"/>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41630129-4F5D-4BCA-9D53-E1592322B201}" type="datetimeFigureOut">
              <a:rPr lang="en-GB" smtClean="0"/>
              <a:pPr/>
              <a:t>09/01/2018</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EAAF5499-20E4-42D0-8AFF-43ED15358F8C}" type="slidenum">
              <a:rPr lang="en-GB" smtClean="0"/>
              <a:pPr/>
              <a:t>‹#›</a:t>
            </a:fld>
            <a:endParaRPr lang="en-GB"/>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Vxxr6sJ9P3s" TargetMode="External"/><Relationship Id="rId2" Type="http://schemas.openxmlformats.org/officeDocument/2006/relationships/hyperlink" Target="https://youtu.be/bvMPiy2hfcc"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xmlns="" val="1854970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671397" y="1732208"/>
            <a:ext cx="7225141" cy="4324548"/>
          </a:xfrm>
          <a:prstGeom prst="cloudCallout">
            <a:avLst>
              <a:gd name="adj1" fmla="val -33338"/>
              <a:gd name="adj2" fmla="val 5595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2"/>
              </a:solidFill>
            </a:endParaRPr>
          </a:p>
        </p:txBody>
      </p:sp>
      <p:sp>
        <p:nvSpPr>
          <p:cNvPr id="2" name="Title 1"/>
          <p:cNvSpPr>
            <a:spLocks noGrp="1"/>
          </p:cNvSpPr>
          <p:nvPr>
            <p:ph type="title"/>
          </p:nvPr>
        </p:nvSpPr>
        <p:spPr>
          <a:xfrm>
            <a:off x="1187624" y="692696"/>
            <a:ext cx="7125113" cy="924475"/>
          </a:xfrm>
        </p:spPr>
        <p:txBody>
          <a:bodyPr/>
          <a:lstStyle/>
          <a:p>
            <a:r>
              <a:rPr lang="en-GB" b="1" u="sng" dirty="0" smtClean="0">
                <a:solidFill>
                  <a:schemeClr val="bg1"/>
                </a:solidFill>
              </a:rPr>
              <a:t>What is Sepsis?</a:t>
            </a:r>
            <a:endParaRPr lang="en-GB" b="1" u="sng" dirty="0">
              <a:solidFill>
                <a:schemeClr val="bg1"/>
              </a:solidFill>
            </a:endParaRPr>
          </a:p>
        </p:txBody>
      </p:sp>
      <p:sp>
        <p:nvSpPr>
          <p:cNvPr id="4" name="TextBox 3"/>
          <p:cNvSpPr txBox="1"/>
          <p:nvPr/>
        </p:nvSpPr>
        <p:spPr>
          <a:xfrm>
            <a:off x="1619671" y="2348880"/>
            <a:ext cx="5328592" cy="2862322"/>
          </a:xfrm>
          <a:prstGeom prst="rect">
            <a:avLst/>
          </a:prstGeom>
          <a:noFill/>
        </p:spPr>
        <p:txBody>
          <a:bodyPr wrap="square" rtlCol="0">
            <a:spAutoFit/>
          </a:bodyPr>
          <a:lstStyle/>
          <a:p>
            <a:pPr marL="285750" indent="-285750">
              <a:buFont typeface="Arial" panose="020B0604020202020204" pitchFamily="34" charset="0"/>
              <a:buChar char="•"/>
            </a:pPr>
            <a:r>
              <a:rPr lang="en-GB" dirty="0" smtClean="0">
                <a:solidFill>
                  <a:schemeClr val="bg1"/>
                </a:solidFill>
              </a:rPr>
              <a:t>SEPSIS, also known as blood poisoning, is the reaction to an infection in which the body attacks its own organs and tissues.</a:t>
            </a:r>
          </a:p>
          <a:p>
            <a:pPr marL="285750" indent="-285750">
              <a:buFont typeface="Arial" panose="020B0604020202020204" pitchFamily="34" charset="0"/>
              <a:buChar char="•"/>
            </a:pPr>
            <a:r>
              <a:rPr lang="en-GB" dirty="0" smtClean="0">
                <a:solidFill>
                  <a:schemeClr val="bg1"/>
                </a:solidFill>
              </a:rPr>
              <a:t>Sepsis is a potentially life-threatening condition, however it can be easily treated if caught early.</a:t>
            </a:r>
          </a:p>
          <a:p>
            <a:pPr marL="285750" indent="-285750">
              <a:buFont typeface="Arial" panose="020B0604020202020204" pitchFamily="34" charset="0"/>
              <a:buChar char="•"/>
            </a:pPr>
            <a:r>
              <a:rPr lang="en-GB" dirty="0" smtClean="0">
                <a:solidFill>
                  <a:schemeClr val="bg1"/>
                </a:solidFill>
              </a:rPr>
              <a:t>Symptoms of sepsis will present differently between adults and children. The information below is to help you identify the symptoms.</a:t>
            </a:r>
            <a:endParaRPr lang="en-GB" dirty="0">
              <a:solidFill>
                <a:schemeClr val="bg1"/>
              </a:solidFill>
            </a:endParaRPr>
          </a:p>
        </p:txBody>
      </p:sp>
    </p:spTree>
    <p:extLst>
      <p:ext uri="{BB962C8B-B14F-4D97-AF65-F5344CB8AC3E}">
        <p14:creationId xmlns:p14="http://schemas.microsoft.com/office/powerpoint/2010/main" xmlns="" val="137154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28724" y="980728"/>
            <a:ext cx="7128929" cy="461044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75742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28725" y="1266825"/>
            <a:ext cx="6686550" cy="43243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641881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916832"/>
            <a:ext cx="5328592" cy="369332"/>
          </a:xfrm>
          <a:prstGeom prst="rect">
            <a:avLst/>
          </a:prstGeom>
        </p:spPr>
        <p:txBody>
          <a:bodyPr wrap="square">
            <a:spAutoFit/>
          </a:bodyPr>
          <a:lstStyle/>
          <a:p>
            <a:r>
              <a:rPr lang="en-GB" dirty="0" smtClean="0">
                <a:solidFill>
                  <a:schemeClr val="tx2"/>
                </a:solidFill>
              </a:rPr>
              <a:t>https://</a:t>
            </a:r>
            <a:r>
              <a:rPr lang="en-GB" dirty="0" smtClean="0">
                <a:hlinkClick r:id="rId2"/>
              </a:rPr>
              <a:t>youtu.be/bvMPiy2hfcc</a:t>
            </a:r>
            <a:endParaRPr lang="en-GB" dirty="0"/>
          </a:p>
        </p:txBody>
      </p:sp>
      <p:sp>
        <p:nvSpPr>
          <p:cNvPr id="3" name="TextBox 2"/>
          <p:cNvSpPr txBox="1"/>
          <p:nvPr/>
        </p:nvSpPr>
        <p:spPr>
          <a:xfrm>
            <a:off x="1547664" y="404664"/>
            <a:ext cx="4392488" cy="830997"/>
          </a:xfrm>
          <a:prstGeom prst="rect">
            <a:avLst/>
          </a:prstGeom>
          <a:noFill/>
        </p:spPr>
        <p:txBody>
          <a:bodyPr wrap="square" rtlCol="0">
            <a:spAutoFit/>
          </a:bodyPr>
          <a:lstStyle/>
          <a:p>
            <a:r>
              <a:rPr lang="en-GB" sz="4800" dirty="0" smtClean="0">
                <a:solidFill>
                  <a:schemeClr val="bg1"/>
                </a:solidFill>
              </a:rPr>
              <a:t>Videos</a:t>
            </a:r>
            <a:endParaRPr lang="en-GB" sz="4800" dirty="0">
              <a:solidFill>
                <a:schemeClr val="bg1"/>
              </a:solidFill>
            </a:endParaRPr>
          </a:p>
        </p:txBody>
      </p:sp>
      <p:sp>
        <p:nvSpPr>
          <p:cNvPr id="5" name="Rectangle 4"/>
          <p:cNvSpPr/>
          <p:nvPr/>
        </p:nvSpPr>
        <p:spPr>
          <a:xfrm>
            <a:off x="755576" y="2564904"/>
            <a:ext cx="3670748" cy="369332"/>
          </a:xfrm>
          <a:prstGeom prst="rect">
            <a:avLst/>
          </a:prstGeom>
        </p:spPr>
        <p:txBody>
          <a:bodyPr wrap="none">
            <a:spAutoFit/>
          </a:bodyPr>
          <a:lstStyle/>
          <a:p>
            <a:r>
              <a:rPr lang="en-GB" dirty="0" smtClean="0">
                <a:solidFill>
                  <a:schemeClr val="accent3"/>
                </a:solidFill>
                <a:hlinkClick r:id="rId3"/>
              </a:rPr>
              <a:t>https</a:t>
            </a:r>
            <a:r>
              <a:rPr lang="en-GB" dirty="0" smtClean="0">
                <a:solidFill>
                  <a:schemeClr val="accent3"/>
                </a:solidFill>
              </a:rPr>
              <a:t>://youtu.be/Vxxr6sJ9P3s</a:t>
            </a:r>
            <a:endParaRPr lang="en-GB" dirty="0">
              <a:solidFill>
                <a:schemeClr val="accent3"/>
              </a:solidFill>
            </a:endParaRPr>
          </a:p>
        </p:txBody>
      </p:sp>
    </p:spTree>
    <p:extLst>
      <p:ext uri="{BB962C8B-B14F-4D97-AF65-F5344CB8AC3E}">
        <p14:creationId xmlns:p14="http://schemas.microsoft.com/office/powerpoint/2010/main" xmlns="" val="4106319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404664"/>
            <a:ext cx="5472608" cy="523220"/>
          </a:xfrm>
          <a:prstGeom prst="rect">
            <a:avLst/>
          </a:prstGeom>
          <a:noFill/>
        </p:spPr>
        <p:txBody>
          <a:bodyPr wrap="square" rtlCol="0">
            <a:spAutoFit/>
          </a:bodyPr>
          <a:lstStyle/>
          <a:p>
            <a:r>
              <a:rPr lang="en-GB" sz="2800" dirty="0" smtClean="0">
                <a:solidFill>
                  <a:schemeClr val="bg1"/>
                </a:solidFill>
              </a:rPr>
              <a:t>Facts and Figures</a:t>
            </a:r>
            <a:endParaRPr lang="en-GB" sz="2800" dirty="0">
              <a:solidFill>
                <a:schemeClr val="bg1"/>
              </a:solidFill>
            </a:endParaRPr>
          </a:p>
        </p:txBody>
      </p:sp>
      <p:sp>
        <p:nvSpPr>
          <p:cNvPr id="3" name="TextBox 2"/>
          <p:cNvSpPr txBox="1"/>
          <p:nvPr/>
        </p:nvSpPr>
        <p:spPr>
          <a:xfrm>
            <a:off x="323528" y="970750"/>
            <a:ext cx="7488832" cy="5693866"/>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solidFill>
                  <a:schemeClr val="bg1"/>
                </a:solidFill>
              </a:rPr>
              <a:t>The </a:t>
            </a:r>
            <a:r>
              <a:rPr lang="en-GB" sz="1400" dirty="0" err="1" smtClean="0">
                <a:solidFill>
                  <a:schemeClr val="bg1"/>
                </a:solidFill>
              </a:rPr>
              <a:t>Uk’s</a:t>
            </a:r>
            <a:r>
              <a:rPr lang="en-GB" sz="1400" dirty="0" smtClean="0">
                <a:solidFill>
                  <a:schemeClr val="bg1"/>
                </a:solidFill>
              </a:rPr>
              <a:t> 2</a:t>
            </a:r>
            <a:r>
              <a:rPr lang="en-GB" sz="1400" baseline="30000" dirty="0" smtClean="0">
                <a:solidFill>
                  <a:schemeClr val="bg1"/>
                </a:solidFill>
              </a:rPr>
              <a:t>nd</a:t>
            </a:r>
            <a:r>
              <a:rPr lang="en-GB" sz="1400" dirty="0" smtClean="0">
                <a:solidFill>
                  <a:schemeClr val="bg1"/>
                </a:solidFill>
              </a:rPr>
              <a:t> biggest Killer</a:t>
            </a:r>
          </a:p>
          <a:p>
            <a:pPr marL="285750" indent="-285750">
              <a:buFont typeface="Arial" panose="020B0604020202020204" pitchFamily="34" charset="0"/>
              <a:buChar char="•"/>
            </a:pPr>
            <a:r>
              <a:rPr lang="en-GB" sz="1400" dirty="0">
                <a:solidFill>
                  <a:schemeClr val="bg1"/>
                </a:solidFill>
              </a:rPr>
              <a:t>T</a:t>
            </a:r>
            <a:r>
              <a:rPr lang="en-GB" sz="1400" dirty="0" smtClean="0">
                <a:solidFill>
                  <a:schemeClr val="bg1"/>
                </a:solidFill>
              </a:rPr>
              <a:t>here are 100,000 more people suffering from sepsis each year than initial estimates suggested. </a:t>
            </a:r>
          </a:p>
          <a:p>
            <a:pPr marL="285750" indent="-285750">
              <a:buFont typeface="Arial" panose="020B0604020202020204" pitchFamily="34" charset="0"/>
              <a:buChar char="•"/>
            </a:pPr>
            <a:r>
              <a:rPr lang="en-GB" sz="1400" dirty="0" smtClean="0">
                <a:solidFill>
                  <a:schemeClr val="bg1"/>
                </a:solidFill>
              </a:rPr>
              <a:t>The 44,000 lives claimed by sepsis each year in the UK and long term complications due to delayed diagnosis were found to be costing the UK as much as £15.6 billion annually. </a:t>
            </a:r>
          </a:p>
          <a:p>
            <a:pPr marL="285750" indent="-285750">
              <a:buFont typeface="Arial" panose="020B0604020202020204" pitchFamily="34" charset="0"/>
              <a:buChar char="•"/>
            </a:pPr>
            <a:r>
              <a:rPr lang="en-GB" sz="1400" dirty="0" smtClean="0">
                <a:solidFill>
                  <a:schemeClr val="bg1"/>
                </a:solidFill>
              </a:rPr>
              <a:t>The good news is that improving sepsis care across the NHS could save thousands of lives and reduce the economic burden by £2.8 billion.. </a:t>
            </a:r>
          </a:p>
          <a:p>
            <a:pPr marL="285750" indent="-285750">
              <a:buFont typeface="Arial" panose="020B0604020202020204" pitchFamily="34" charset="0"/>
              <a:buChar char="•"/>
            </a:pPr>
            <a:r>
              <a:rPr lang="en-GB" sz="1400" dirty="0" smtClean="0">
                <a:solidFill>
                  <a:schemeClr val="bg1"/>
                </a:solidFill>
              </a:rPr>
              <a:t> It’s imperative that the government acts decisively to develop a national ‘sepsis registry’ and introduces coding practices for sepsis in all NHS trusts. A precise understanding of how the NHS handles sepsis is urgently required to prevent avoidable deaths, improve outcomes for survivors and save billions of pounds for the UK as a whole.”</a:t>
            </a:r>
          </a:p>
          <a:p>
            <a:pPr marL="285750" indent="-285750">
              <a:buFont typeface="Arial" panose="020B0604020202020204" pitchFamily="34" charset="0"/>
              <a:buChar char="•"/>
            </a:pPr>
            <a:r>
              <a:rPr lang="en-GB" sz="1400" dirty="0" smtClean="0">
                <a:solidFill>
                  <a:schemeClr val="bg1"/>
                </a:solidFill>
              </a:rPr>
              <a:t>There is a tick box service on NHS 111 service </a:t>
            </a:r>
          </a:p>
          <a:p>
            <a:pPr marL="285750" indent="-285750">
              <a:buFont typeface="Arial" panose="020B0604020202020204" pitchFamily="34" charset="0"/>
              <a:buChar char="•"/>
            </a:pPr>
            <a:r>
              <a:rPr lang="en-GB" sz="1400" dirty="0" smtClean="0">
                <a:solidFill>
                  <a:schemeClr val="bg1"/>
                </a:solidFill>
              </a:rPr>
              <a:t>If you go to  a hospital or GP and say “it could be sepsis your treatment will be urgent”</a:t>
            </a:r>
          </a:p>
          <a:p>
            <a:pPr marL="285750" indent="-285750">
              <a:buFont typeface="Arial" panose="020B0604020202020204" pitchFamily="34" charset="0"/>
              <a:buChar char="•"/>
            </a:pPr>
            <a:r>
              <a:rPr lang="en-GB" sz="1400" dirty="0" smtClean="0">
                <a:solidFill>
                  <a:schemeClr val="bg1"/>
                </a:solidFill>
              </a:rPr>
              <a:t>Sepsis can be detected from a simple blood test </a:t>
            </a:r>
          </a:p>
          <a:p>
            <a:pPr marL="285750" indent="-285750">
              <a:buFont typeface="Arial" panose="020B0604020202020204" pitchFamily="34" charset="0"/>
              <a:buChar char="•"/>
            </a:pPr>
            <a:r>
              <a:rPr lang="en-GB" sz="1400" dirty="0" smtClean="0">
                <a:solidFill>
                  <a:schemeClr val="bg1"/>
                </a:solidFill>
              </a:rPr>
              <a:t>Ask for the blood test </a:t>
            </a:r>
          </a:p>
          <a:p>
            <a:pPr marL="285750" indent="-285750">
              <a:buFont typeface="Arial" panose="020B0604020202020204" pitchFamily="34" charset="0"/>
              <a:buChar char="•"/>
            </a:pPr>
            <a:r>
              <a:rPr lang="en-GB" sz="1400" dirty="0" smtClean="0">
                <a:solidFill>
                  <a:schemeClr val="bg1"/>
                </a:solidFill>
              </a:rPr>
              <a:t>Last year sepsis claimed more lives than; breast, bowl and prostate cancer combined </a:t>
            </a:r>
          </a:p>
          <a:p>
            <a:pPr marL="285750" indent="-285750">
              <a:buFont typeface="Arial" panose="020B0604020202020204" pitchFamily="34" charset="0"/>
              <a:buChar char="•"/>
            </a:pPr>
            <a:r>
              <a:rPr lang="en-GB" sz="1400" dirty="0" smtClean="0">
                <a:solidFill>
                  <a:schemeClr val="bg1"/>
                </a:solidFill>
              </a:rPr>
              <a:t>More people die of sepsis each year in the UK than in car accidents</a:t>
            </a:r>
          </a:p>
          <a:p>
            <a:pPr marL="285750" indent="-285750">
              <a:buFont typeface="Arial" panose="020B0604020202020204" pitchFamily="34" charset="0"/>
              <a:buChar char="•"/>
            </a:pPr>
            <a:r>
              <a:rPr lang="en-GB" sz="1400" dirty="0" smtClean="0">
                <a:solidFill>
                  <a:schemeClr val="bg1"/>
                </a:solidFill>
              </a:rPr>
              <a:t>Sepsis can come from any infection; </a:t>
            </a:r>
            <a:r>
              <a:rPr lang="en-GB" sz="1400" dirty="0" err="1" smtClean="0">
                <a:solidFill>
                  <a:schemeClr val="bg1"/>
                </a:solidFill>
              </a:rPr>
              <a:t>eg</a:t>
            </a:r>
            <a:r>
              <a:rPr lang="en-GB" sz="1400" dirty="0" smtClean="0">
                <a:solidFill>
                  <a:schemeClr val="bg1"/>
                </a:solidFill>
              </a:rPr>
              <a:t>. A cut gum, a cut hand, a </a:t>
            </a:r>
            <a:r>
              <a:rPr lang="en-GB" sz="1400" dirty="0" err="1" smtClean="0">
                <a:solidFill>
                  <a:schemeClr val="bg1"/>
                </a:solidFill>
              </a:rPr>
              <a:t>peircing</a:t>
            </a:r>
            <a:r>
              <a:rPr lang="en-GB" sz="1400" dirty="0" smtClean="0">
                <a:solidFill>
                  <a:schemeClr val="bg1"/>
                </a:solidFill>
              </a:rPr>
              <a:t> that has gotten infected</a:t>
            </a:r>
          </a:p>
          <a:p>
            <a:pPr marL="285750" indent="-285750">
              <a:buFont typeface="Arial" panose="020B0604020202020204" pitchFamily="34" charset="0"/>
              <a:buChar char="•"/>
            </a:pPr>
            <a:endParaRPr lang="en-GB" sz="1400" dirty="0" smtClean="0">
              <a:solidFill>
                <a:schemeClr val="bg1"/>
              </a:solidFill>
            </a:endParaRPr>
          </a:p>
          <a:p>
            <a:pPr marL="285750" indent="-285750">
              <a:buFont typeface="Arial" panose="020B0604020202020204" pitchFamily="34" charset="0"/>
              <a:buChar char="•"/>
            </a:pPr>
            <a:endParaRPr lang="en-GB" sz="1400" dirty="0" smtClean="0">
              <a:solidFill>
                <a:schemeClr val="bg1"/>
              </a:solidFill>
            </a:endParaRPr>
          </a:p>
          <a:p>
            <a:pPr marL="285750" indent="-285750">
              <a:buFont typeface="Arial" panose="020B0604020202020204" pitchFamily="34" charset="0"/>
              <a:buChar char="•"/>
            </a:pPr>
            <a:endParaRPr lang="en-GB" sz="1400" dirty="0">
              <a:solidFill>
                <a:schemeClr val="bg1"/>
              </a:solidFill>
            </a:endParaRPr>
          </a:p>
        </p:txBody>
      </p:sp>
    </p:spTree>
    <p:extLst>
      <p:ext uri="{BB962C8B-B14F-4D97-AF65-F5344CB8AC3E}">
        <p14:creationId xmlns:p14="http://schemas.microsoft.com/office/powerpoint/2010/main" xmlns="" val="1090890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476672"/>
            <a:ext cx="5688632" cy="4154984"/>
          </a:xfrm>
          <a:prstGeom prst="rect">
            <a:avLst/>
          </a:prstGeom>
        </p:spPr>
        <p:txBody>
          <a:bodyPr wrap="square">
            <a:spAutoFit/>
          </a:bodyPr>
          <a:lstStyle/>
          <a:p>
            <a:r>
              <a:rPr lang="en-GB" sz="6000" dirty="0" smtClean="0"/>
              <a:t>44,000</a:t>
            </a:r>
          </a:p>
          <a:p>
            <a:r>
              <a:rPr lang="en-GB" dirty="0" smtClean="0">
                <a:solidFill>
                  <a:schemeClr val="bg1"/>
                </a:solidFill>
              </a:rPr>
              <a:t>People lose their lives to sepsis every year.</a:t>
            </a:r>
          </a:p>
          <a:p>
            <a:r>
              <a:rPr lang="en-GB" sz="4400" dirty="0" smtClean="0">
                <a:solidFill>
                  <a:srgbClr val="D2A000"/>
                </a:solidFill>
              </a:rPr>
              <a:t>EVERY 3.5 SECONDS</a:t>
            </a:r>
          </a:p>
          <a:p>
            <a:r>
              <a:rPr lang="en-GB" dirty="0" smtClean="0">
                <a:solidFill>
                  <a:schemeClr val="bg1"/>
                </a:solidFill>
              </a:rPr>
              <a:t>Someone dies from sepsis.</a:t>
            </a:r>
          </a:p>
          <a:p>
            <a:endParaRPr lang="en-GB" dirty="0" smtClean="0"/>
          </a:p>
          <a:p>
            <a:r>
              <a:rPr lang="en-GB" sz="4400" dirty="0" smtClean="0">
                <a:solidFill>
                  <a:schemeClr val="accent3"/>
                </a:solidFill>
              </a:rPr>
              <a:t>THE BIGGEST</a:t>
            </a:r>
          </a:p>
          <a:p>
            <a:r>
              <a:rPr lang="en-GB" dirty="0" smtClean="0">
                <a:solidFill>
                  <a:schemeClr val="bg1"/>
                </a:solidFill>
              </a:rPr>
              <a:t>Direct cause of death in UK pregnancies.</a:t>
            </a:r>
            <a:endParaRPr lang="en-GB" dirty="0">
              <a:solidFill>
                <a:schemeClr val="bg1"/>
              </a:solidFill>
            </a:endParaRPr>
          </a:p>
        </p:txBody>
      </p:sp>
    </p:spTree>
    <p:extLst>
      <p:ext uri="{BB962C8B-B14F-4D97-AF65-F5344CB8AC3E}">
        <p14:creationId xmlns:p14="http://schemas.microsoft.com/office/powerpoint/2010/main" xmlns="" val="964334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692696"/>
            <a:ext cx="8640960" cy="5201424"/>
          </a:xfrm>
          <a:prstGeom prst="rect">
            <a:avLst/>
          </a:prstGeom>
        </p:spPr>
        <p:txBody>
          <a:bodyPr wrap="square">
            <a:spAutoFit/>
          </a:bodyPr>
          <a:lstStyle/>
          <a:p>
            <a:r>
              <a:rPr lang="en-GB" sz="2400" dirty="0" smtClean="0">
                <a:solidFill>
                  <a:schemeClr val="bg1"/>
                </a:solidFill>
              </a:rPr>
              <a:t>Tests to diagnose sepsis</a:t>
            </a:r>
          </a:p>
          <a:p>
            <a:pPr marL="285750" indent="-285750">
              <a:buFont typeface="Arial" panose="020B0604020202020204" pitchFamily="34" charset="0"/>
              <a:buChar char="•"/>
            </a:pPr>
            <a:r>
              <a:rPr lang="en-GB" sz="1400" dirty="0" smtClean="0">
                <a:solidFill>
                  <a:schemeClr val="accent3"/>
                </a:solidFill>
              </a:rPr>
              <a:t>Sepsis is often diagnosed based on simple measurements such as your temperature, heart rate and breathing rate. You may need to give a blood test.</a:t>
            </a:r>
          </a:p>
          <a:p>
            <a:pPr marL="285750" indent="-285750">
              <a:buFont typeface="Arial" panose="020B0604020202020204" pitchFamily="34" charset="0"/>
              <a:buChar char="•"/>
            </a:pPr>
            <a:r>
              <a:rPr lang="en-GB" sz="1400" dirty="0" smtClean="0">
                <a:solidFill>
                  <a:schemeClr val="accent3"/>
                </a:solidFill>
              </a:rPr>
              <a:t>Other tests can help determine the type of infection, where it's located and which body functions have been affected. These include:</a:t>
            </a:r>
          </a:p>
          <a:p>
            <a:pPr marL="285750" indent="-285750">
              <a:buFont typeface="Arial" panose="020B0604020202020204" pitchFamily="34" charset="0"/>
              <a:buChar char="•"/>
            </a:pPr>
            <a:r>
              <a:rPr lang="en-GB" sz="1400" dirty="0" smtClean="0">
                <a:solidFill>
                  <a:schemeClr val="accent3"/>
                </a:solidFill>
              </a:rPr>
              <a:t>urine or stool samples</a:t>
            </a:r>
          </a:p>
          <a:p>
            <a:pPr marL="285750" indent="-285750">
              <a:buFont typeface="Arial" panose="020B0604020202020204" pitchFamily="34" charset="0"/>
              <a:buChar char="•"/>
            </a:pPr>
            <a:r>
              <a:rPr lang="en-GB" sz="1400" dirty="0" smtClean="0">
                <a:solidFill>
                  <a:schemeClr val="accent3"/>
                </a:solidFill>
              </a:rPr>
              <a:t>a wound culture – where a small sample of tissue, skin or fluid is taken from the affected area for testing</a:t>
            </a:r>
          </a:p>
          <a:p>
            <a:pPr marL="285750" indent="-285750">
              <a:buFont typeface="Arial" panose="020B0604020202020204" pitchFamily="34" charset="0"/>
              <a:buChar char="•"/>
            </a:pPr>
            <a:r>
              <a:rPr lang="en-GB" sz="1400" dirty="0" smtClean="0">
                <a:solidFill>
                  <a:schemeClr val="accent3"/>
                </a:solidFill>
              </a:rPr>
              <a:t>respiratory secretion testing – taking a sample of saliva, phlegm or mucus</a:t>
            </a:r>
          </a:p>
          <a:p>
            <a:pPr marL="285750" indent="-285750">
              <a:buFont typeface="Arial" panose="020B0604020202020204" pitchFamily="34" charset="0"/>
              <a:buChar char="•"/>
            </a:pPr>
            <a:r>
              <a:rPr lang="en-GB" sz="1400" dirty="0" smtClean="0">
                <a:solidFill>
                  <a:schemeClr val="accent3"/>
                </a:solidFill>
              </a:rPr>
              <a:t>blood pressure tests</a:t>
            </a:r>
          </a:p>
          <a:p>
            <a:pPr marL="285750" indent="-285750">
              <a:buFont typeface="Arial" panose="020B0604020202020204" pitchFamily="34" charset="0"/>
              <a:buChar char="•"/>
            </a:pPr>
            <a:r>
              <a:rPr lang="en-GB" sz="1400" dirty="0" smtClean="0">
                <a:solidFill>
                  <a:schemeClr val="accent3"/>
                </a:solidFill>
              </a:rPr>
              <a:t>imaging studies – such as an X-ray, ultrasound scan or computerised tomography (CT) scan</a:t>
            </a:r>
          </a:p>
          <a:p>
            <a:r>
              <a:rPr lang="en-GB" sz="2800" dirty="0" smtClean="0">
                <a:solidFill>
                  <a:schemeClr val="bg1"/>
                </a:solidFill>
              </a:rPr>
              <a:t>Treatments for sepsis</a:t>
            </a:r>
          </a:p>
          <a:p>
            <a:pPr marL="285750" indent="-285750">
              <a:buFont typeface="Arial" panose="020B0604020202020204" pitchFamily="34" charset="0"/>
              <a:buChar char="•"/>
            </a:pPr>
            <a:r>
              <a:rPr lang="en-GB" sz="1400" dirty="0" smtClean="0">
                <a:solidFill>
                  <a:schemeClr val="accent3"/>
                </a:solidFill>
              </a:rPr>
              <a:t>If sepsis is detected early and hasn't affected vital organs yet, it may be possible to treat the infection at home with antibiotics. Most people who have sepsis detected at this stage make a full recovery.</a:t>
            </a:r>
          </a:p>
          <a:p>
            <a:pPr marL="285750" indent="-285750">
              <a:buFont typeface="Arial" panose="020B0604020202020204" pitchFamily="34" charset="0"/>
              <a:buChar char="•"/>
            </a:pPr>
            <a:r>
              <a:rPr lang="en-GB" sz="1400" dirty="0" smtClean="0">
                <a:solidFill>
                  <a:schemeClr val="accent3"/>
                </a:solidFill>
              </a:rPr>
              <a:t>Almost all people with severe sepsis and septic shock require admission to hospital. Some people may require admission to an intensive care unit (ICU).</a:t>
            </a:r>
          </a:p>
          <a:p>
            <a:pPr marL="285750" indent="-285750">
              <a:buFont typeface="Arial" panose="020B0604020202020204" pitchFamily="34" charset="0"/>
              <a:buChar char="•"/>
            </a:pPr>
            <a:r>
              <a:rPr lang="en-GB" sz="1400" dirty="0" smtClean="0">
                <a:solidFill>
                  <a:schemeClr val="accent3"/>
                </a:solidFill>
              </a:rPr>
              <a:t>Because of problems with vital organs, people with severe sepsis are likely to be very ill and the condition can be fatal.</a:t>
            </a:r>
          </a:p>
          <a:p>
            <a:pPr marL="285750" indent="-285750">
              <a:buFont typeface="Arial" panose="020B0604020202020204" pitchFamily="34" charset="0"/>
              <a:buChar char="•"/>
            </a:pPr>
            <a:r>
              <a:rPr lang="en-GB" sz="1400" dirty="0" smtClean="0">
                <a:solidFill>
                  <a:schemeClr val="accent3"/>
                </a:solidFill>
              </a:rPr>
              <a:t>However, sepsis is treatable if it is identified and treated quickly, and in most cases leads to a full recovery with no lasting problems.</a:t>
            </a:r>
            <a:endParaRPr lang="en-GB" sz="1400" dirty="0">
              <a:solidFill>
                <a:schemeClr val="accent3"/>
              </a:solidFill>
            </a:endParaRPr>
          </a:p>
        </p:txBody>
      </p:sp>
    </p:spTree>
    <p:extLst>
      <p:ext uri="{BB962C8B-B14F-4D97-AF65-F5344CB8AC3E}">
        <p14:creationId xmlns:p14="http://schemas.microsoft.com/office/powerpoint/2010/main" xmlns="" val="3952218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74" y="188640"/>
            <a:ext cx="8904854" cy="6155531"/>
          </a:xfrm>
          <a:prstGeom prst="rect">
            <a:avLst/>
          </a:prstGeom>
        </p:spPr>
        <p:txBody>
          <a:bodyPr wrap="square">
            <a:spAutoFit/>
          </a:bodyPr>
          <a:lstStyle/>
          <a:p>
            <a:r>
              <a:rPr lang="en-GB" sz="3200" dirty="0" smtClean="0">
                <a:solidFill>
                  <a:schemeClr val="bg1"/>
                </a:solidFill>
              </a:rPr>
              <a:t>Who's at risk?</a:t>
            </a:r>
          </a:p>
          <a:p>
            <a:endParaRPr lang="en-GB" sz="3600" dirty="0" smtClean="0">
              <a:solidFill>
                <a:schemeClr val="tx2"/>
              </a:solidFill>
            </a:endParaRPr>
          </a:p>
          <a:p>
            <a:pPr marL="285750" indent="-285750">
              <a:buFont typeface="Arial" panose="020B0604020202020204" pitchFamily="34" charset="0"/>
              <a:buChar char="•"/>
            </a:pPr>
            <a:r>
              <a:rPr lang="en-GB" sz="1600" dirty="0" smtClean="0">
                <a:solidFill>
                  <a:schemeClr val="bg1"/>
                </a:solidFill>
              </a:rPr>
              <a:t>There are around 123,000 cases of sepsis a year in England. Around 37,000 people die every year as a result of the condition.</a:t>
            </a:r>
          </a:p>
          <a:p>
            <a:endParaRPr lang="en-GB" sz="1600" dirty="0" smtClean="0">
              <a:solidFill>
                <a:schemeClr val="bg1"/>
              </a:solidFill>
            </a:endParaRPr>
          </a:p>
          <a:p>
            <a:pPr marL="285750" indent="-285750">
              <a:buFont typeface="Arial" panose="020B0604020202020204" pitchFamily="34" charset="0"/>
              <a:buChar char="•"/>
            </a:pPr>
            <a:r>
              <a:rPr lang="en-GB" sz="1600" dirty="0" smtClean="0">
                <a:solidFill>
                  <a:schemeClr val="bg1"/>
                </a:solidFill>
              </a:rPr>
              <a:t>Anyone can develop sepsis after an injury or minor infection, although some people are more vulnerable.</a:t>
            </a:r>
          </a:p>
          <a:p>
            <a:pPr marL="285750" indent="-285750">
              <a:buFont typeface="Arial" panose="020B0604020202020204" pitchFamily="34" charset="0"/>
              <a:buChar char="•"/>
            </a:pPr>
            <a:r>
              <a:rPr lang="en-GB" sz="1600" dirty="0" smtClean="0">
                <a:solidFill>
                  <a:schemeClr val="bg1"/>
                </a:solidFill>
              </a:rPr>
              <a:t>People most at risk of sepsis include those:</a:t>
            </a:r>
          </a:p>
          <a:p>
            <a:pPr marL="285750" indent="-285750">
              <a:buFont typeface="Arial" panose="020B0604020202020204" pitchFamily="34" charset="0"/>
              <a:buChar char="•"/>
            </a:pPr>
            <a:r>
              <a:rPr lang="en-GB" sz="1600" dirty="0" smtClean="0">
                <a:solidFill>
                  <a:schemeClr val="bg1"/>
                </a:solidFill>
              </a:rPr>
              <a:t>who are already in hospital with a serious illness</a:t>
            </a:r>
          </a:p>
          <a:p>
            <a:pPr marL="285750" indent="-285750">
              <a:buFont typeface="Arial" panose="020B0604020202020204" pitchFamily="34" charset="0"/>
              <a:buChar char="•"/>
            </a:pPr>
            <a:r>
              <a:rPr lang="en-GB" sz="1600" dirty="0" smtClean="0">
                <a:solidFill>
                  <a:schemeClr val="bg1"/>
                </a:solidFill>
              </a:rPr>
              <a:t>who are very young or very old</a:t>
            </a:r>
          </a:p>
          <a:p>
            <a:pPr marL="285750" indent="-285750">
              <a:buFont typeface="Arial" panose="020B0604020202020204" pitchFamily="34" charset="0"/>
              <a:buChar char="•"/>
            </a:pPr>
            <a:r>
              <a:rPr lang="en-GB" sz="1600" dirty="0" smtClean="0">
                <a:solidFill>
                  <a:schemeClr val="bg1"/>
                </a:solidFill>
              </a:rPr>
              <a:t>who have just had surgery or who have wounds or injuries as a result of an accident</a:t>
            </a:r>
          </a:p>
          <a:p>
            <a:pPr marL="285750" indent="-285750">
              <a:buFont typeface="Arial" panose="020B0604020202020204" pitchFamily="34" charset="0"/>
              <a:buChar char="•"/>
            </a:pPr>
            <a:r>
              <a:rPr lang="en-GB" sz="1600" dirty="0">
                <a:solidFill>
                  <a:schemeClr val="bg1"/>
                </a:solidFill>
              </a:rPr>
              <a:t>have a medical condition that weakens their immune system – such as </a:t>
            </a:r>
            <a:r>
              <a:rPr lang="en-GB" sz="1600" dirty="0" smtClean="0">
                <a:solidFill>
                  <a:schemeClr val="bg1"/>
                </a:solidFill>
              </a:rPr>
              <a:t>HIV</a:t>
            </a:r>
            <a:r>
              <a:rPr lang="en-GB" sz="1600" dirty="0">
                <a:solidFill>
                  <a:schemeClr val="bg1"/>
                </a:solidFill>
              </a:rPr>
              <a:t> or leukaemia</a:t>
            </a:r>
          </a:p>
          <a:p>
            <a:pPr marL="285750" indent="-285750">
              <a:buFont typeface="Arial" panose="020B0604020202020204" pitchFamily="34" charset="0"/>
              <a:buChar char="•"/>
            </a:pPr>
            <a:r>
              <a:rPr lang="en-GB" sz="1600" dirty="0">
                <a:solidFill>
                  <a:schemeClr val="bg1"/>
                </a:solidFill>
              </a:rPr>
              <a:t>are receiving medical treatment that weakens their immune system – such as chemotherapy or long-term steroids</a:t>
            </a:r>
          </a:p>
          <a:p>
            <a:pPr marL="285750" indent="-285750">
              <a:buFont typeface="Arial" panose="020B0604020202020204" pitchFamily="34" charset="0"/>
              <a:buChar char="•"/>
            </a:pPr>
            <a:r>
              <a:rPr lang="en-GB" sz="1600" dirty="0" smtClean="0">
                <a:solidFill>
                  <a:schemeClr val="bg1"/>
                </a:solidFill>
              </a:rPr>
              <a:t>are </a:t>
            </a:r>
            <a:r>
              <a:rPr lang="en-GB" sz="1600" dirty="0">
                <a:solidFill>
                  <a:schemeClr val="bg1"/>
                </a:solidFill>
              </a:rPr>
              <a:t>pregnant</a:t>
            </a:r>
          </a:p>
          <a:p>
            <a:pPr marL="285750" indent="-285750">
              <a:buFont typeface="Arial" panose="020B0604020202020204" pitchFamily="34" charset="0"/>
              <a:buChar char="•"/>
            </a:pPr>
            <a:r>
              <a:rPr lang="en-GB" sz="1600" dirty="0">
                <a:solidFill>
                  <a:schemeClr val="bg1"/>
                </a:solidFill>
              </a:rPr>
              <a:t>have a long-term health condition – such as diabetes</a:t>
            </a:r>
          </a:p>
          <a:p>
            <a:pPr marL="285750" indent="-285750">
              <a:buFont typeface="Arial" panose="020B0604020202020204" pitchFamily="34" charset="0"/>
              <a:buChar char="•"/>
            </a:pPr>
            <a:r>
              <a:rPr lang="en-GB" sz="1600" dirty="0" smtClean="0">
                <a:solidFill>
                  <a:schemeClr val="bg1"/>
                </a:solidFill>
              </a:rPr>
              <a:t>are </a:t>
            </a:r>
            <a:r>
              <a:rPr lang="en-GB" sz="1600" dirty="0">
                <a:solidFill>
                  <a:schemeClr val="bg1"/>
                </a:solidFill>
              </a:rPr>
              <a:t>on mechanical ventilation – where a machine is used to help you breathe</a:t>
            </a:r>
          </a:p>
          <a:p>
            <a:pPr marL="285750" indent="-285750">
              <a:buFont typeface="Arial" panose="020B0604020202020204" pitchFamily="34" charset="0"/>
              <a:buChar char="•"/>
            </a:pPr>
            <a:r>
              <a:rPr lang="en-GB" sz="1600" dirty="0">
                <a:solidFill>
                  <a:schemeClr val="bg1"/>
                </a:solidFill>
              </a:rPr>
              <a:t>have drips or catheters attached to their skin</a:t>
            </a:r>
          </a:p>
          <a:p>
            <a:pPr marL="285750" indent="-285750">
              <a:buFont typeface="Arial" panose="020B0604020202020204" pitchFamily="34" charset="0"/>
              <a:buChar char="•"/>
            </a:pPr>
            <a:r>
              <a:rPr lang="en-GB" sz="1600" dirty="0">
                <a:solidFill>
                  <a:schemeClr val="bg1"/>
                </a:solidFill>
              </a:rPr>
              <a:t>are genetically prone to infections</a:t>
            </a:r>
          </a:p>
          <a:p>
            <a:pPr marL="285750" indent="-285750">
              <a:buFont typeface="Arial" panose="020B0604020202020204" pitchFamily="34" charset="0"/>
              <a:buChar char="•"/>
            </a:pPr>
            <a:endParaRPr lang="en-GB" dirty="0">
              <a:solidFill>
                <a:schemeClr val="tx2"/>
              </a:solidFill>
            </a:endParaRPr>
          </a:p>
        </p:txBody>
      </p:sp>
    </p:spTree>
    <p:extLst>
      <p:ext uri="{BB962C8B-B14F-4D97-AF65-F5344CB8AC3E}">
        <p14:creationId xmlns:p14="http://schemas.microsoft.com/office/powerpoint/2010/main" xmlns="" val="252598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Custom 5">
      <a:dk1>
        <a:sysClr val="windowText" lastClr="000000"/>
      </a:dk1>
      <a:lt1>
        <a:srgbClr val="FFFF00"/>
      </a:lt1>
      <a:dk2>
        <a:srgbClr val="FFFF00"/>
      </a:dk2>
      <a:lt2>
        <a:srgbClr val="FF0000"/>
      </a:lt2>
      <a:accent1>
        <a:srgbClr val="942102"/>
      </a:accent1>
      <a:accent2>
        <a:srgbClr val="FFFF00"/>
      </a:accent2>
      <a:accent3>
        <a:srgbClr val="FF0000"/>
      </a:accent3>
      <a:accent4>
        <a:srgbClr val="FFFF00"/>
      </a:accent4>
      <a:accent5>
        <a:srgbClr val="FFFF00"/>
      </a:accent5>
      <a:accent6>
        <a:srgbClr val="C62D03"/>
      </a:accent6>
      <a:hlink>
        <a:srgbClr val="FF0000"/>
      </a:hlink>
      <a:folHlink>
        <a:srgbClr val="FF0000"/>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TM01972873[[fn=Summer]]</Template>
  <TotalTime>89</TotalTime>
  <Words>671</Words>
  <Application>Microsoft Office PowerPoint</Application>
  <PresentationFormat>On-screen Show (4:3)</PresentationFormat>
  <Paragraphs>57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Summer</vt:lpstr>
      <vt:lpstr>Slide 1</vt:lpstr>
      <vt:lpstr>What is Sepsis?</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Caplan-Dean</dc:creator>
  <cp:lastModifiedBy>06ld02</cp:lastModifiedBy>
  <cp:revision>7</cp:revision>
  <dcterms:created xsi:type="dcterms:W3CDTF">2017-12-27T14:30:11Z</dcterms:created>
  <dcterms:modified xsi:type="dcterms:W3CDTF">2018-01-09T13:06:18Z</dcterms:modified>
</cp:coreProperties>
</file>