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2" r:id="rId5"/>
    <p:sldId id="263" r:id="rId6"/>
    <p:sldId id="264" r:id="rId7"/>
    <p:sldId id="265" r:id="rId8"/>
    <p:sldId id="270" r:id="rId9"/>
    <p:sldId id="266" r:id="rId10"/>
    <p:sldId id="267" r:id="rId11"/>
    <p:sldId id="268" r:id="rId12"/>
    <p:sldId id="273" r:id="rId13"/>
    <p:sldId id="269" r:id="rId14"/>
    <p:sldId id="271" r:id="rId15"/>
    <p:sldId id="272" r:id="rId16"/>
    <p:sldId id="25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6/13/22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6/13/22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jorgechahlamd.com/knee/acl-injuries-chicago-il/" TargetMode="External"/><Relationship Id="rId3" Type="http://schemas.openxmlformats.org/officeDocument/2006/relationships/hyperlink" Target="https://my.clevelandclinic.org/health/body/21604-ligament" TargetMode="External"/><Relationship Id="rId7" Type="http://schemas.openxmlformats.org/officeDocument/2006/relationships/hyperlink" Target="https://www.hopkinsmedicine.org/health/conditions-and-diseases/ligament-injuries-to-the-knee#:~:text=The%20anterior%20cruciate%20ligament%20(ACL,common%20ligaments%20to%20be%20injured" TargetMode="External"/><Relationship Id="rId2" Type="http://schemas.openxmlformats.org/officeDocument/2006/relationships/hyperlink" Target="https://medlineplus.gov/ency/imagepages/19089.htm#:~:text=A%20ligament%20is%20a%20fibrous,together%20and%20keep%20them%20stable" TargetMode="External"/><Relationship Id="rId1" Type="http://schemas.openxmlformats.org/officeDocument/2006/relationships/slideLayout" Target="../slideLayouts/slideLayout2.xml"/><Relationship Id="rId6" Type="http://schemas.openxmlformats.org/officeDocument/2006/relationships/hyperlink" Target="https://www.physio-pedia.com/Anterior_Cruciate_Ligament_(ACL)" TargetMode="External"/><Relationship Id="rId5" Type="http://schemas.openxmlformats.org/officeDocument/2006/relationships/hyperlink" Target="https://www.researchgate.net/figure/Cruciate-ligaments-121_fig8_294291791" TargetMode="External"/><Relationship Id="rId10" Type="http://schemas.openxmlformats.org/officeDocument/2006/relationships/hyperlink" Target="https://www.topdoctors.co.uk/medical-articles/acl-injury-non-surgical-vs-surgical-treatment?amp=1" TargetMode="External"/><Relationship Id="rId4" Type="http://schemas.openxmlformats.org/officeDocument/2006/relationships/hyperlink" Target="https://orthoinfo.aaos.org/en/diseases--conditions/anterior-cruciate-ligament-acl-injuries/" TargetMode="External"/><Relationship Id="rId9" Type="http://schemas.openxmlformats.org/officeDocument/2006/relationships/hyperlink" Target="https://www.sports-health.com/sports-injuries/knee-injuries/acl-tear-causes-and-risk-factor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61707-C894-6649-835C-F23D076F8499}"/>
              </a:ext>
            </a:extLst>
          </p:cNvPr>
          <p:cNvSpPr>
            <a:spLocks noGrp="1"/>
          </p:cNvSpPr>
          <p:nvPr>
            <p:ph type="ctrTitle"/>
          </p:nvPr>
        </p:nvSpPr>
        <p:spPr/>
        <p:txBody>
          <a:bodyPr/>
          <a:lstStyle/>
          <a:p>
            <a:r>
              <a:rPr lang="en-US"/>
              <a:t>The anterior cruciate ligament (acl)</a:t>
            </a:r>
          </a:p>
        </p:txBody>
      </p:sp>
      <p:sp>
        <p:nvSpPr>
          <p:cNvPr id="3" name="Subtitle 2">
            <a:extLst>
              <a:ext uri="{FF2B5EF4-FFF2-40B4-BE49-F238E27FC236}">
                <a16:creationId xmlns:a16="http://schemas.microsoft.com/office/drawing/2014/main" id="{E78731B1-03AC-844C-91A9-0813803FFC6D}"/>
              </a:ext>
            </a:extLst>
          </p:cNvPr>
          <p:cNvSpPr>
            <a:spLocks noGrp="1"/>
          </p:cNvSpPr>
          <p:nvPr>
            <p:ph type="subTitle" idx="1"/>
          </p:nvPr>
        </p:nvSpPr>
        <p:spPr/>
        <p:txBody>
          <a:bodyPr/>
          <a:lstStyle/>
          <a:p>
            <a:r>
              <a:rPr lang="en-US"/>
              <a:t>By libby elias</a:t>
            </a:r>
          </a:p>
        </p:txBody>
      </p:sp>
    </p:spTree>
    <p:extLst>
      <p:ext uri="{BB962C8B-B14F-4D97-AF65-F5344CB8AC3E}">
        <p14:creationId xmlns:p14="http://schemas.microsoft.com/office/powerpoint/2010/main" val="2537483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6FD7D-728C-0B45-895A-A1409E1D81AE}"/>
              </a:ext>
            </a:extLst>
          </p:cNvPr>
          <p:cNvSpPr>
            <a:spLocks noGrp="1"/>
          </p:cNvSpPr>
          <p:nvPr>
            <p:ph type="title"/>
          </p:nvPr>
        </p:nvSpPr>
        <p:spPr/>
        <p:txBody>
          <a:bodyPr/>
          <a:lstStyle/>
          <a:p>
            <a:r>
              <a:rPr lang="en-US"/>
              <a:t>Non-invasive treatments</a:t>
            </a:r>
          </a:p>
        </p:txBody>
      </p:sp>
      <p:sp>
        <p:nvSpPr>
          <p:cNvPr id="3" name="Content Placeholder 2">
            <a:extLst>
              <a:ext uri="{FF2B5EF4-FFF2-40B4-BE49-F238E27FC236}">
                <a16:creationId xmlns:a16="http://schemas.microsoft.com/office/drawing/2014/main" id="{A0D91C94-1A34-D54A-8CAB-74F264125F54}"/>
              </a:ext>
            </a:extLst>
          </p:cNvPr>
          <p:cNvSpPr>
            <a:spLocks noGrp="1"/>
          </p:cNvSpPr>
          <p:nvPr>
            <p:ph idx="1"/>
          </p:nvPr>
        </p:nvSpPr>
        <p:spPr>
          <a:xfrm>
            <a:off x="1141413" y="2097088"/>
            <a:ext cx="10505737" cy="3662550"/>
          </a:xfrm>
        </p:spPr>
        <p:txBody>
          <a:bodyPr>
            <a:normAutofit/>
          </a:bodyPr>
          <a:lstStyle/>
          <a:p>
            <a:r>
              <a:rPr lang="en-GB" dirty="0"/>
              <a:t>In some cases, a torn ACL is treatable without surgery.</a:t>
            </a:r>
          </a:p>
          <a:p>
            <a:r>
              <a:rPr lang="en-US" dirty="0"/>
              <a:t>Initial treatment consists of controlling pain and swelling through rest, ice, compression, and elevation (RICE protocol).</a:t>
            </a:r>
            <a:endParaRPr lang="en-GB" dirty="0"/>
          </a:p>
          <a:p>
            <a:r>
              <a:rPr lang="en-US" dirty="0"/>
              <a:t>Physical therapy is often recommended to improve knee motion and strength.</a:t>
            </a:r>
            <a:endParaRPr lang="en-GB" dirty="0"/>
          </a:p>
          <a:p>
            <a:r>
              <a:rPr lang="en-US" dirty="0"/>
              <a:t>For a short period, a knee brace may be needed to help </a:t>
            </a:r>
            <a:r>
              <a:rPr lang="en-US" dirty="0" err="1"/>
              <a:t>immobilise</a:t>
            </a:r>
            <a:r>
              <a:rPr lang="en-US" dirty="0"/>
              <a:t> the knee.</a:t>
            </a:r>
            <a:endParaRPr lang="en-GB" dirty="0"/>
          </a:p>
          <a:p>
            <a:r>
              <a:rPr lang="en-US" dirty="0"/>
              <a:t>Some patients may be able to regain a functionally stable knee without surgery </a:t>
            </a:r>
            <a:r>
              <a:rPr lang="en-GB" dirty="0"/>
              <a:t>by improving their reflexes </a:t>
            </a:r>
            <a:r>
              <a:rPr lang="en-US" dirty="0"/>
              <a:t>and strengthening their thigh and calf muscles.</a:t>
            </a:r>
          </a:p>
        </p:txBody>
      </p:sp>
    </p:spTree>
    <p:extLst>
      <p:ext uri="{BB962C8B-B14F-4D97-AF65-F5344CB8AC3E}">
        <p14:creationId xmlns:p14="http://schemas.microsoft.com/office/powerpoint/2010/main" val="1574265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F5FCC-99BC-D94C-9B7B-A3D3AB54B6A2}"/>
              </a:ext>
            </a:extLst>
          </p:cNvPr>
          <p:cNvSpPr>
            <a:spLocks noGrp="1"/>
          </p:cNvSpPr>
          <p:nvPr>
            <p:ph type="title"/>
          </p:nvPr>
        </p:nvSpPr>
        <p:spPr>
          <a:xfrm>
            <a:off x="1327933" y="514227"/>
            <a:ext cx="9905998" cy="1784865"/>
          </a:xfrm>
        </p:spPr>
        <p:txBody>
          <a:bodyPr/>
          <a:lstStyle/>
          <a:p>
            <a:r>
              <a:rPr lang="en-GB" dirty="0"/>
              <a:t>Invasive treatments </a:t>
            </a:r>
            <a:endParaRPr lang="en-US" dirty="0"/>
          </a:p>
        </p:txBody>
      </p:sp>
      <p:sp>
        <p:nvSpPr>
          <p:cNvPr id="3" name="Content Placeholder 2">
            <a:extLst>
              <a:ext uri="{FF2B5EF4-FFF2-40B4-BE49-F238E27FC236}">
                <a16:creationId xmlns:a16="http://schemas.microsoft.com/office/drawing/2014/main" id="{AC0F74B1-9503-904C-BDAE-A9CEA98D6A85}"/>
              </a:ext>
            </a:extLst>
          </p:cNvPr>
          <p:cNvSpPr>
            <a:spLocks noGrp="1"/>
          </p:cNvSpPr>
          <p:nvPr>
            <p:ph idx="1"/>
          </p:nvPr>
        </p:nvSpPr>
        <p:spPr>
          <a:xfrm>
            <a:off x="1141411" y="1924908"/>
            <a:ext cx="9905999" cy="4933092"/>
          </a:xfrm>
        </p:spPr>
        <p:txBody>
          <a:bodyPr/>
          <a:lstStyle/>
          <a:p>
            <a:r>
              <a:rPr lang="en-US" sz="1800" dirty="0"/>
              <a:t>In ACL reconstruction surgery, a new ACL is made from a graft of replacement tissue</a:t>
            </a:r>
            <a:endParaRPr lang="en-GB" sz="1800" dirty="0"/>
          </a:p>
          <a:p>
            <a:r>
              <a:rPr lang="en-GB" sz="1800" dirty="0"/>
              <a:t>This is usually sourced from </a:t>
            </a:r>
            <a:r>
              <a:rPr lang="en-US" sz="1800" dirty="0"/>
              <a:t>a portion of the patient's own hamstring, quadriceps or patellar tendon</a:t>
            </a:r>
            <a:endParaRPr lang="en-GB" sz="1800" dirty="0"/>
          </a:p>
          <a:p>
            <a:endParaRPr lang="en-GB" sz="1800" dirty="0">
              <a:solidFill>
                <a:srgbClr val="272725"/>
              </a:solidFill>
              <a:latin typeface="Webtype_-_web_use_only"/>
            </a:endParaRPr>
          </a:p>
        </p:txBody>
      </p:sp>
      <p:pic>
        <p:nvPicPr>
          <p:cNvPr id="6" name="Picture 5">
            <a:extLst>
              <a:ext uri="{FF2B5EF4-FFF2-40B4-BE49-F238E27FC236}">
                <a16:creationId xmlns:a16="http://schemas.microsoft.com/office/drawing/2014/main" id="{9DF7D71F-661B-913E-E3D3-541B6834E399}"/>
              </a:ext>
            </a:extLst>
          </p:cNvPr>
          <p:cNvPicPr>
            <a:picLocks noChangeAspect="1"/>
          </p:cNvPicPr>
          <p:nvPr/>
        </p:nvPicPr>
        <p:blipFill>
          <a:blip r:embed="rId2"/>
          <a:stretch>
            <a:fillRect/>
          </a:stretch>
        </p:blipFill>
        <p:spPr>
          <a:xfrm>
            <a:off x="1327933" y="3009208"/>
            <a:ext cx="3320752" cy="3089071"/>
          </a:xfrm>
          <a:prstGeom prst="rect">
            <a:avLst/>
          </a:prstGeom>
        </p:spPr>
      </p:pic>
      <p:pic>
        <p:nvPicPr>
          <p:cNvPr id="9" name="Picture 8">
            <a:extLst>
              <a:ext uri="{FF2B5EF4-FFF2-40B4-BE49-F238E27FC236}">
                <a16:creationId xmlns:a16="http://schemas.microsoft.com/office/drawing/2014/main" id="{CD8F8EDC-B526-507B-1176-87E7D5004A4C}"/>
              </a:ext>
            </a:extLst>
          </p:cNvPr>
          <p:cNvPicPr>
            <a:picLocks noChangeAspect="1"/>
          </p:cNvPicPr>
          <p:nvPr/>
        </p:nvPicPr>
        <p:blipFill>
          <a:blip r:embed="rId3"/>
          <a:stretch>
            <a:fillRect/>
          </a:stretch>
        </p:blipFill>
        <p:spPr>
          <a:xfrm>
            <a:off x="8155959" y="2930541"/>
            <a:ext cx="2885459" cy="3329376"/>
          </a:xfrm>
          <a:prstGeom prst="rect">
            <a:avLst/>
          </a:prstGeom>
        </p:spPr>
      </p:pic>
      <p:cxnSp>
        <p:nvCxnSpPr>
          <p:cNvPr id="10" name="Straight Arrow Connector 9">
            <a:extLst>
              <a:ext uri="{FF2B5EF4-FFF2-40B4-BE49-F238E27FC236}">
                <a16:creationId xmlns:a16="http://schemas.microsoft.com/office/drawing/2014/main" id="{6E9C4C29-C22F-F1C2-9E46-BFC065DFC894}"/>
              </a:ext>
            </a:extLst>
          </p:cNvPr>
          <p:cNvCxnSpPr>
            <a:cxnSpLocks/>
          </p:cNvCxnSpPr>
          <p:nvPr/>
        </p:nvCxnSpPr>
        <p:spPr>
          <a:xfrm>
            <a:off x="7002162" y="3709773"/>
            <a:ext cx="858108" cy="681681"/>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F311D7A-E685-B456-3157-04EEC879ED9A}"/>
              </a:ext>
            </a:extLst>
          </p:cNvPr>
          <p:cNvCxnSpPr>
            <a:cxnSpLocks/>
          </p:cNvCxnSpPr>
          <p:nvPr/>
        </p:nvCxnSpPr>
        <p:spPr>
          <a:xfrm flipH="1" flipV="1">
            <a:off x="4835207" y="4608514"/>
            <a:ext cx="793982" cy="746081"/>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2F01CF49-812C-C672-2D61-F4440294DE14}"/>
              </a:ext>
            </a:extLst>
          </p:cNvPr>
          <p:cNvSpPr txBox="1"/>
          <p:nvPr/>
        </p:nvSpPr>
        <p:spPr>
          <a:xfrm>
            <a:off x="5161005" y="2518032"/>
            <a:ext cx="1828800" cy="1828800"/>
          </a:xfrm>
          <a:prstGeom prst="rect">
            <a:avLst/>
          </a:prstGeom>
          <a:noFill/>
        </p:spPr>
        <p:txBody>
          <a:bodyPr wrap="square" rtlCol="0">
            <a:spAutoFit/>
          </a:bodyPr>
          <a:lstStyle/>
          <a:p>
            <a:pPr algn="l"/>
            <a:endParaRPr lang="en-US" dirty="0"/>
          </a:p>
        </p:txBody>
      </p:sp>
      <p:sp>
        <p:nvSpPr>
          <p:cNvPr id="37" name="TextBox 36">
            <a:extLst>
              <a:ext uri="{FF2B5EF4-FFF2-40B4-BE49-F238E27FC236}">
                <a16:creationId xmlns:a16="http://schemas.microsoft.com/office/drawing/2014/main" id="{54FC079D-2B20-E903-63F1-4B77B9A5AA77}"/>
              </a:ext>
            </a:extLst>
          </p:cNvPr>
          <p:cNvSpPr txBox="1"/>
          <p:nvPr/>
        </p:nvSpPr>
        <p:spPr>
          <a:xfrm flipH="1">
            <a:off x="5418845" y="2930541"/>
            <a:ext cx="1866648" cy="1200329"/>
          </a:xfrm>
          <a:prstGeom prst="rect">
            <a:avLst/>
          </a:prstGeom>
          <a:noFill/>
        </p:spPr>
        <p:txBody>
          <a:bodyPr wrap="square" rtlCol="0">
            <a:spAutoFit/>
          </a:bodyPr>
          <a:lstStyle/>
          <a:p>
            <a:pPr algn="l"/>
            <a:r>
              <a:rPr lang="en-GB" dirty="0"/>
              <a:t>Side view MRI showing intact ACL after reconstruction </a:t>
            </a:r>
            <a:endParaRPr lang="en-US" dirty="0"/>
          </a:p>
        </p:txBody>
      </p:sp>
      <p:sp>
        <p:nvSpPr>
          <p:cNvPr id="38" name="TextBox 37">
            <a:extLst>
              <a:ext uri="{FF2B5EF4-FFF2-40B4-BE49-F238E27FC236}">
                <a16:creationId xmlns:a16="http://schemas.microsoft.com/office/drawing/2014/main" id="{ECECBC11-3E9B-2E10-E7A1-187757BF8105}"/>
              </a:ext>
            </a:extLst>
          </p:cNvPr>
          <p:cNvSpPr txBox="1"/>
          <p:nvPr/>
        </p:nvSpPr>
        <p:spPr>
          <a:xfrm>
            <a:off x="5175189" y="2521010"/>
            <a:ext cx="1828800" cy="1828800"/>
          </a:xfrm>
          <a:prstGeom prst="rect">
            <a:avLst/>
          </a:prstGeom>
          <a:noFill/>
        </p:spPr>
        <p:txBody>
          <a:bodyPr wrap="square" rtlCol="0">
            <a:spAutoFit/>
          </a:bodyPr>
          <a:lstStyle/>
          <a:p>
            <a:pPr algn="l"/>
            <a:endParaRPr lang="en-US" dirty="0"/>
          </a:p>
        </p:txBody>
      </p:sp>
      <p:sp>
        <p:nvSpPr>
          <p:cNvPr id="40" name="TextBox 39">
            <a:extLst>
              <a:ext uri="{FF2B5EF4-FFF2-40B4-BE49-F238E27FC236}">
                <a16:creationId xmlns:a16="http://schemas.microsoft.com/office/drawing/2014/main" id="{E85B8A5D-43B7-9D7E-8FFA-632E660BBB25}"/>
              </a:ext>
            </a:extLst>
          </p:cNvPr>
          <p:cNvSpPr txBox="1"/>
          <p:nvPr/>
        </p:nvSpPr>
        <p:spPr>
          <a:xfrm>
            <a:off x="5346655" y="5354595"/>
            <a:ext cx="1828800" cy="1200329"/>
          </a:xfrm>
          <a:prstGeom prst="rect">
            <a:avLst/>
          </a:prstGeom>
          <a:noFill/>
        </p:spPr>
        <p:txBody>
          <a:bodyPr wrap="square" rtlCol="0">
            <a:spAutoFit/>
          </a:bodyPr>
          <a:lstStyle/>
          <a:p>
            <a:pPr algn="l"/>
            <a:r>
              <a:rPr lang="en-GB" dirty="0"/>
              <a:t>Side view MRI showing completely torn ACL</a:t>
            </a:r>
            <a:endParaRPr lang="en-US" dirty="0"/>
          </a:p>
        </p:txBody>
      </p:sp>
    </p:spTree>
    <p:extLst>
      <p:ext uri="{BB962C8B-B14F-4D97-AF65-F5344CB8AC3E}">
        <p14:creationId xmlns:p14="http://schemas.microsoft.com/office/powerpoint/2010/main" val="1737258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4A0A1-D0CB-EF68-D0CE-9BE45BA01F97}"/>
              </a:ext>
            </a:extLst>
          </p:cNvPr>
          <p:cNvSpPr>
            <a:spLocks noGrp="1"/>
          </p:cNvSpPr>
          <p:nvPr>
            <p:ph type="title"/>
          </p:nvPr>
        </p:nvSpPr>
        <p:spPr/>
        <p:txBody>
          <a:bodyPr/>
          <a:lstStyle/>
          <a:p>
            <a:r>
              <a:rPr lang="en-GB" dirty="0"/>
              <a:t>Graft options </a:t>
            </a:r>
            <a:endParaRPr lang="en-US" dirty="0"/>
          </a:p>
        </p:txBody>
      </p:sp>
      <p:pic>
        <p:nvPicPr>
          <p:cNvPr id="9" name="Content Placeholder 8">
            <a:extLst>
              <a:ext uri="{FF2B5EF4-FFF2-40B4-BE49-F238E27FC236}">
                <a16:creationId xmlns:a16="http://schemas.microsoft.com/office/drawing/2014/main" id="{56BDBAA3-1B5A-833A-D248-379ECDB4AB72}"/>
              </a:ext>
            </a:extLst>
          </p:cNvPr>
          <p:cNvPicPr>
            <a:picLocks noGrp="1" noChangeAspect="1"/>
          </p:cNvPicPr>
          <p:nvPr>
            <p:ph idx="1"/>
          </p:nvPr>
        </p:nvPicPr>
        <p:blipFill>
          <a:blip r:embed="rId2"/>
          <a:stretch>
            <a:fillRect/>
          </a:stretch>
        </p:blipFill>
        <p:spPr>
          <a:xfrm>
            <a:off x="1544595" y="1735408"/>
            <a:ext cx="9095946" cy="4748083"/>
          </a:xfrm>
          <a:prstGeom prst="rect">
            <a:avLst/>
          </a:prstGeom>
        </p:spPr>
      </p:pic>
    </p:spTree>
    <p:extLst>
      <p:ext uri="{BB962C8B-B14F-4D97-AF65-F5344CB8AC3E}">
        <p14:creationId xmlns:p14="http://schemas.microsoft.com/office/powerpoint/2010/main" val="3651608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B13C3-32E1-574C-9184-AAD61E6072A2}"/>
              </a:ext>
            </a:extLst>
          </p:cNvPr>
          <p:cNvSpPr>
            <a:spLocks noGrp="1"/>
          </p:cNvSpPr>
          <p:nvPr>
            <p:ph type="title"/>
          </p:nvPr>
        </p:nvSpPr>
        <p:spPr/>
        <p:txBody>
          <a:bodyPr/>
          <a:lstStyle/>
          <a:p>
            <a:r>
              <a:rPr lang="en-GB" dirty="0"/>
              <a:t>How ACL reconstruction works</a:t>
            </a:r>
            <a:endParaRPr lang="en-US" dirty="0"/>
          </a:p>
        </p:txBody>
      </p:sp>
      <p:sp>
        <p:nvSpPr>
          <p:cNvPr id="3" name="Content Placeholder 2">
            <a:extLst>
              <a:ext uri="{FF2B5EF4-FFF2-40B4-BE49-F238E27FC236}">
                <a16:creationId xmlns:a16="http://schemas.microsoft.com/office/drawing/2014/main" id="{29EBAF92-6307-1C4B-A0CC-F29259B98A39}"/>
              </a:ext>
            </a:extLst>
          </p:cNvPr>
          <p:cNvSpPr>
            <a:spLocks noGrp="1"/>
          </p:cNvSpPr>
          <p:nvPr>
            <p:ph idx="1"/>
          </p:nvPr>
        </p:nvSpPr>
        <p:spPr>
          <a:xfrm>
            <a:off x="1141413" y="2097088"/>
            <a:ext cx="9905999" cy="4935887"/>
          </a:xfrm>
        </p:spPr>
        <p:txBody>
          <a:bodyPr>
            <a:normAutofit/>
          </a:bodyPr>
          <a:lstStyle/>
          <a:p>
            <a:r>
              <a:rPr lang="en-US" sz="1800" dirty="0"/>
              <a:t>The orthopedic surgeon makes small incisions around the knee joint, creating portals of entry for the arthroscope and surgical instruments.</a:t>
            </a:r>
            <a:endParaRPr lang="en-GB" sz="1800" dirty="0"/>
          </a:p>
          <a:p>
            <a:r>
              <a:rPr lang="en-US" sz="1800" dirty="0"/>
              <a:t>The surgeon then evaluates structures that surround the torn ACL, including the left and right meniscus and the articular cartilage. If either of these soft tissues have any lesions, the surgeon repairs them.</a:t>
            </a:r>
            <a:endParaRPr lang="en-GB" sz="1800" dirty="0"/>
          </a:p>
          <a:p>
            <a:r>
              <a:rPr lang="en-US" sz="1800" dirty="0"/>
              <a:t>Next the graft will be harvested (unless a donor allograft is used). A section of tendon from another part of the patient's body is cut to create a graft, which is then attached at each end to plugs of bone taken from the patella and tibia. These plugs help to anchor the graft that will become the new ACL.</a:t>
            </a:r>
            <a:endParaRPr lang="en-GB" sz="1800" dirty="0"/>
          </a:p>
          <a:p>
            <a:r>
              <a:rPr lang="en-US" sz="1800" dirty="0"/>
              <a:t>The surgeon inserts the new ACL into the femur and tibia using a flexible guide wire.</a:t>
            </a:r>
            <a:endParaRPr lang="en-GB" sz="1800" dirty="0"/>
          </a:p>
          <a:p>
            <a:r>
              <a:rPr lang="en-US" sz="1800" dirty="0"/>
              <a:t>Screws are used to secure the plugs of bone. Over time, these plugs will grow into the surrounding bone.</a:t>
            </a:r>
            <a:endParaRPr lang="en-GB" sz="1800" dirty="0"/>
          </a:p>
          <a:p>
            <a:endParaRPr lang="en-GB" sz="1800" dirty="0"/>
          </a:p>
          <a:p>
            <a:endParaRPr lang="en-GB" sz="1800" dirty="0">
              <a:solidFill>
                <a:srgbClr val="272725"/>
              </a:solidFill>
              <a:latin typeface="Webtype_-_web_use_only"/>
            </a:endParaRPr>
          </a:p>
        </p:txBody>
      </p:sp>
    </p:spTree>
    <p:extLst>
      <p:ext uri="{BB962C8B-B14F-4D97-AF65-F5344CB8AC3E}">
        <p14:creationId xmlns:p14="http://schemas.microsoft.com/office/powerpoint/2010/main" val="2810257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E4AF-AF70-3850-C274-9A1C9B8DDACE}"/>
              </a:ext>
            </a:extLst>
          </p:cNvPr>
          <p:cNvSpPr>
            <a:spLocks noGrp="1"/>
          </p:cNvSpPr>
          <p:nvPr>
            <p:ph type="title"/>
          </p:nvPr>
        </p:nvSpPr>
        <p:spPr/>
        <p:txBody>
          <a:bodyPr/>
          <a:lstStyle/>
          <a:p>
            <a:r>
              <a:rPr lang="en-GB" dirty="0"/>
              <a:t>Post-op</a:t>
            </a:r>
            <a:endParaRPr lang="en-US" dirty="0"/>
          </a:p>
        </p:txBody>
      </p:sp>
      <p:sp>
        <p:nvSpPr>
          <p:cNvPr id="3" name="Content Placeholder 2">
            <a:extLst>
              <a:ext uri="{FF2B5EF4-FFF2-40B4-BE49-F238E27FC236}">
                <a16:creationId xmlns:a16="http://schemas.microsoft.com/office/drawing/2014/main" id="{8FAE57DC-631F-AE2D-4E30-4CF95E380530}"/>
              </a:ext>
            </a:extLst>
          </p:cNvPr>
          <p:cNvSpPr>
            <a:spLocks noGrp="1"/>
          </p:cNvSpPr>
          <p:nvPr>
            <p:ph idx="1"/>
          </p:nvPr>
        </p:nvSpPr>
        <p:spPr>
          <a:xfrm>
            <a:off x="1141412" y="2097088"/>
            <a:ext cx="9905999" cy="3541714"/>
          </a:xfrm>
        </p:spPr>
        <p:txBody>
          <a:bodyPr>
            <a:normAutofit/>
          </a:bodyPr>
          <a:lstStyle/>
          <a:p>
            <a:r>
              <a:rPr lang="en-US" dirty="0"/>
              <a:t>It usually takes six to nine months for a patient to return to participating in sports after an ACL reconstruction, depending on the level of competition and the type of activity.</a:t>
            </a:r>
            <a:endParaRPr lang="en-GB" dirty="0"/>
          </a:p>
          <a:p>
            <a:r>
              <a:rPr lang="en-US" dirty="0"/>
              <a:t>Very soon after surgery, the patient enters a rehabilitation program to restore strength, stability and range of motion to the knee.</a:t>
            </a:r>
            <a:endParaRPr lang="en-GB" dirty="0"/>
          </a:p>
          <a:p>
            <a:r>
              <a:rPr lang="en-GB" dirty="0"/>
              <a:t>This includes, strengthening,</a:t>
            </a:r>
            <a:r>
              <a:rPr lang="en-GB" dirty="0" err="1"/>
              <a:t>stabilising,pivoting</a:t>
            </a:r>
            <a:r>
              <a:rPr lang="en-GB" dirty="0"/>
              <a:t>, running and eventually return to sport.</a:t>
            </a:r>
            <a:endParaRPr lang="en-US" dirty="0"/>
          </a:p>
        </p:txBody>
      </p:sp>
    </p:spTree>
    <p:extLst>
      <p:ext uri="{BB962C8B-B14F-4D97-AF65-F5344CB8AC3E}">
        <p14:creationId xmlns:p14="http://schemas.microsoft.com/office/powerpoint/2010/main" val="2201080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4A7F-0959-DCE5-2211-B14416DBE476}"/>
              </a:ext>
            </a:extLst>
          </p:cNvPr>
          <p:cNvSpPr>
            <a:spLocks noGrp="1"/>
          </p:cNvSpPr>
          <p:nvPr>
            <p:ph type="title"/>
          </p:nvPr>
        </p:nvSpPr>
        <p:spPr>
          <a:xfrm>
            <a:off x="2583035" y="2689715"/>
            <a:ext cx="9905998" cy="1478570"/>
          </a:xfrm>
        </p:spPr>
        <p:txBody>
          <a:bodyPr>
            <a:normAutofit/>
          </a:bodyPr>
          <a:lstStyle/>
          <a:p>
            <a:pPr algn="thaiDist"/>
            <a:r>
              <a:rPr lang="en-GB" sz="5400" dirty="0"/>
              <a:t>Thanks for listening!!!</a:t>
            </a:r>
            <a:endParaRPr lang="en-US" sz="5400" dirty="0"/>
          </a:p>
        </p:txBody>
      </p:sp>
    </p:spTree>
    <p:extLst>
      <p:ext uri="{BB962C8B-B14F-4D97-AF65-F5344CB8AC3E}">
        <p14:creationId xmlns:p14="http://schemas.microsoft.com/office/powerpoint/2010/main" val="3126933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94AF1-8E5A-254F-AD6A-A2BCA746ABAB}"/>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EA99892C-E1EC-0142-89D6-A70ECF46CA3E}"/>
              </a:ext>
            </a:extLst>
          </p:cNvPr>
          <p:cNvSpPr>
            <a:spLocks noGrp="1"/>
          </p:cNvSpPr>
          <p:nvPr>
            <p:ph idx="1"/>
          </p:nvPr>
        </p:nvSpPr>
        <p:spPr>
          <a:xfrm>
            <a:off x="446215" y="1668162"/>
            <a:ext cx="11258379" cy="5189838"/>
          </a:xfrm>
        </p:spPr>
        <p:txBody>
          <a:bodyPr>
            <a:normAutofit/>
          </a:bodyPr>
          <a:lstStyle/>
          <a:p>
            <a:r>
              <a:rPr lang="en-US" sz="1800" dirty="0">
                <a:hlinkClick r:id="rId2"/>
              </a:rPr>
              <a:t>https://</a:t>
            </a:r>
            <a:r>
              <a:rPr lang="en-US" sz="1800" dirty="0" err="1">
                <a:hlinkClick r:id="rId2"/>
              </a:rPr>
              <a:t>medlineplus.gov</a:t>
            </a:r>
            <a:r>
              <a:rPr lang="en-US" sz="1800" dirty="0">
                <a:hlinkClick r:id="rId2"/>
              </a:rPr>
              <a:t>/</a:t>
            </a:r>
            <a:r>
              <a:rPr lang="en-US" sz="1800" dirty="0" err="1">
                <a:hlinkClick r:id="rId2"/>
              </a:rPr>
              <a:t>ency</a:t>
            </a:r>
            <a:r>
              <a:rPr lang="en-US" sz="1800" dirty="0">
                <a:hlinkClick r:id="rId2"/>
              </a:rPr>
              <a:t>/</a:t>
            </a:r>
            <a:r>
              <a:rPr lang="en-US" sz="1800" dirty="0" err="1">
                <a:hlinkClick r:id="rId2"/>
              </a:rPr>
              <a:t>imagepages</a:t>
            </a:r>
            <a:r>
              <a:rPr lang="en-US" sz="1800" dirty="0">
                <a:hlinkClick r:id="rId2"/>
              </a:rPr>
              <a:t>/19089.htm#:~:text=A%20ligament%20is%20a%</a:t>
            </a:r>
            <a:r>
              <a:rPr lang="en-US" sz="1800" dirty="0" err="1">
                <a:hlinkClick r:id="rId2"/>
              </a:rPr>
              <a:t>20fibrous,together</a:t>
            </a:r>
            <a:r>
              <a:rPr lang="en-US" sz="1800" dirty="0">
                <a:hlinkClick r:id="rId2"/>
              </a:rPr>
              <a:t>%20and%20keep%20them%20stable</a:t>
            </a:r>
            <a:r>
              <a:rPr lang="en-US" sz="1800" dirty="0"/>
              <a:t>.</a:t>
            </a:r>
          </a:p>
          <a:p>
            <a:r>
              <a:rPr lang="en-US" sz="1800" dirty="0">
                <a:hlinkClick r:id="rId3"/>
              </a:rPr>
              <a:t>https://</a:t>
            </a:r>
            <a:r>
              <a:rPr lang="en-US" sz="1800" dirty="0" err="1">
                <a:hlinkClick r:id="rId3"/>
              </a:rPr>
              <a:t>my.clevelandclinic.org</a:t>
            </a:r>
            <a:r>
              <a:rPr lang="en-US" sz="1800" dirty="0">
                <a:hlinkClick r:id="rId3"/>
              </a:rPr>
              <a:t>/health/body/21604-ligament</a:t>
            </a:r>
            <a:endParaRPr lang="en-US" sz="1800" dirty="0"/>
          </a:p>
          <a:p>
            <a:r>
              <a:rPr lang="en-US" sz="1800" dirty="0">
                <a:hlinkClick r:id="rId4"/>
              </a:rPr>
              <a:t>https://</a:t>
            </a:r>
            <a:r>
              <a:rPr lang="en-US" sz="1800" dirty="0" err="1">
                <a:hlinkClick r:id="rId4"/>
              </a:rPr>
              <a:t>orthoinfo.aaos.org</a:t>
            </a:r>
            <a:r>
              <a:rPr lang="en-US" sz="1800" dirty="0">
                <a:hlinkClick r:id="rId4"/>
              </a:rPr>
              <a:t>/en/diseases--conditions/anterior-cruciate-</a:t>
            </a:r>
            <a:r>
              <a:rPr lang="en-US" sz="1800" dirty="0" err="1">
                <a:hlinkClick r:id="rId4"/>
              </a:rPr>
              <a:t>ligament-acl-injuries</a:t>
            </a:r>
            <a:r>
              <a:rPr lang="en-US" sz="1800" dirty="0">
                <a:hlinkClick r:id="rId4"/>
              </a:rPr>
              <a:t>/</a:t>
            </a:r>
            <a:endParaRPr lang="en-US" sz="1800" dirty="0"/>
          </a:p>
          <a:p>
            <a:r>
              <a:rPr lang="en-US" sz="1800" dirty="0">
                <a:hlinkClick r:id="rId5"/>
              </a:rPr>
              <a:t>https://</a:t>
            </a:r>
            <a:r>
              <a:rPr lang="en-US" sz="1800" dirty="0" err="1">
                <a:hlinkClick r:id="rId5"/>
              </a:rPr>
              <a:t>www.researchgate.net</a:t>
            </a:r>
            <a:r>
              <a:rPr lang="en-US" sz="1800" dirty="0">
                <a:hlinkClick r:id="rId5"/>
              </a:rPr>
              <a:t>/figure/Cruciate-ligaments-121_fig8_294291791</a:t>
            </a:r>
            <a:endParaRPr lang="en-US" sz="1800" dirty="0"/>
          </a:p>
          <a:p>
            <a:r>
              <a:rPr lang="en-US" sz="1800" dirty="0">
                <a:hlinkClick r:id="rId6"/>
              </a:rPr>
              <a:t>https://</a:t>
            </a:r>
            <a:r>
              <a:rPr lang="en-US" sz="1800" dirty="0" err="1">
                <a:hlinkClick r:id="rId6"/>
              </a:rPr>
              <a:t>www.physio-pedia.com</a:t>
            </a:r>
            <a:r>
              <a:rPr lang="en-US" sz="1800" dirty="0">
                <a:hlinkClick r:id="rId6"/>
              </a:rPr>
              <a:t>/Anterior_Cruciate_Ligament_(ACL)</a:t>
            </a:r>
            <a:endParaRPr lang="en-US" sz="1800" dirty="0"/>
          </a:p>
          <a:p>
            <a:r>
              <a:rPr lang="en-US" sz="1800" dirty="0">
                <a:hlinkClick r:id="rId7"/>
              </a:rPr>
              <a:t>https://</a:t>
            </a:r>
            <a:r>
              <a:rPr lang="en-US" sz="1800" dirty="0" err="1">
                <a:hlinkClick r:id="rId7"/>
              </a:rPr>
              <a:t>www.hopkinsmedicine.org</a:t>
            </a:r>
            <a:r>
              <a:rPr lang="en-US" sz="1800" dirty="0">
                <a:hlinkClick r:id="rId7"/>
              </a:rPr>
              <a:t>/health/conditions-and-diseases/ligament-injuries-to-the-knee#:~:text=The%20anterior%20cruciate%20ligament%20(</a:t>
            </a:r>
            <a:r>
              <a:rPr lang="en-US" sz="1800" dirty="0" err="1">
                <a:hlinkClick r:id="rId7"/>
              </a:rPr>
              <a:t>ACL,common</a:t>
            </a:r>
            <a:r>
              <a:rPr lang="en-US" sz="1800" dirty="0">
                <a:hlinkClick r:id="rId7"/>
              </a:rPr>
              <a:t>%20ligaments%20to%20be%20injured</a:t>
            </a:r>
            <a:r>
              <a:rPr lang="en-US" sz="1800" dirty="0"/>
              <a:t>.</a:t>
            </a:r>
          </a:p>
          <a:p>
            <a:r>
              <a:rPr lang="en-US" sz="1800" dirty="0">
                <a:hlinkClick r:id="rId8"/>
              </a:rPr>
              <a:t>https://</a:t>
            </a:r>
            <a:r>
              <a:rPr lang="en-US" sz="1800" dirty="0" err="1">
                <a:hlinkClick r:id="rId8"/>
              </a:rPr>
              <a:t>www.jorgechahlamd.com</a:t>
            </a:r>
            <a:r>
              <a:rPr lang="en-US" sz="1800" dirty="0">
                <a:hlinkClick r:id="rId8"/>
              </a:rPr>
              <a:t>/knee/</a:t>
            </a:r>
            <a:r>
              <a:rPr lang="en-US" sz="1800" dirty="0" err="1">
                <a:hlinkClick r:id="rId8"/>
              </a:rPr>
              <a:t>acl-injuries-chicago-il</a:t>
            </a:r>
            <a:r>
              <a:rPr lang="en-US" sz="1800" dirty="0">
                <a:hlinkClick r:id="rId8"/>
              </a:rPr>
              <a:t>/</a:t>
            </a:r>
            <a:endParaRPr lang="en-US" sz="1800" dirty="0"/>
          </a:p>
          <a:p>
            <a:r>
              <a:rPr lang="en-US" sz="1800" dirty="0">
                <a:hlinkClick r:id="rId9"/>
              </a:rPr>
              <a:t>https://www.sports-health.com/sports-injuries/knee-injuries/acl-tear-causes-and-risk-factors</a:t>
            </a:r>
            <a:endParaRPr lang="en-GB" sz="1800" dirty="0"/>
          </a:p>
          <a:p>
            <a:r>
              <a:rPr lang="en-GB" sz="1800" dirty="0">
                <a:hlinkClick r:id="rId10"/>
              </a:rPr>
              <a:t>https://</a:t>
            </a:r>
            <a:r>
              <a:rPr lang="en-GB" sz="1800" dirty="0" err="1">
                <a:hlinkClick r:id="rId10"/>
              </a:rPr>
              <a:t>www.topdoctors.co.uk</a:t>
            </a:r>
            <a:r>
              <a:rPr lang="en-GB" sz="1800" dirty="0">
                <a:hlinkClick r:id="rId10"/>
              </a:rPr>
              <a:t>/medical-articles/</a:t>
            </a:r>
            <a:r>
              <a:rPr lang="en-GB" sz="1800" dirty="0" err="1">
                <a:hlinkClick r:id="rId10"/>
              </a:rPr>
              <a:t>acl-injury-non-surgical</a:t>
            </a:r>
            <a:r>
              <a:rPr lang="en-GB" sz="1800" dirty="0">
                <a:hlinkClick r:id="rId10"/>
              </a:rPr>
              <a:t>-vs-surgical-treatment?amp=1</a:t>
            </a:r>
            <a:endParaRPr lang="en-GB" sz="1800" dirty="0"/>
          </a:p>
          <a:p>
            <a:endParaRPr lang="en-GB" sz="1800" dirty="0"/>
          </a:p>
          <a:p>
            <a:endParaRPr lang="en-GB" sz="1800" dirty="0"/>
          </a:p>
          <a:p>
            <a:endParaRPr lang="en-US" sz="18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48698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EA4F2-6AF9-214F-BDF7-A27CBA9F9534}"/>
              </a:ext>
            </a:extLst>
          </p:cNvPr>
          <p:cNvSpPr>
            <a:spLocks noGrp="1"/>
          </p:cNvSpPr>
          <p:nvPr>
            <p:ph type="title"/>
          </p:nvPr>
        </p:nvSpPr>
        <p:spPr/>
        <p:txBody>
          <a:bodyPr/>
          <a:lstStyle/>
          <a:p>
            <a:r>
              <a:rPr lang="en-US"/>
              <a:t>What is a ligament?</a:t>
            </a:r>
          </a:p>
        </p:txBody>
      </p:sp>
      <p:sp>
        <p:nvSpPr>
          <p:cNvPr id="3" name="Content Placeholder 2">
            <a:extLst>
              <a:ext uri="{FF2B5EF4-FFF2-40B4-BE49-F238E27FC236}">
                <a16:creationId xmlns:a16="http://schemas.microsoft.com/office/drawing/2014/main" id="{E3208B2A-5F13-CB4D-ADC5-B47100CD8859}"/>
              </a:ext>
            </a:extLst>
          </p:cNvPr>
          <p:cNvSpPr>
            <a:spLocks noGrp="1"/>
          </p:cNvSpPr>
          <p:nvPr>
            <p:ph idx="1"/>
          </p:nvPr>
        </p:nvSpPr>
        <p:spPr>
          <a:xfrm>
            <a:off x="1141413" y="2097088"/>
            <a:ext cx="9905998" cy="3541714"/>
          </a:xfrm>
        </p:spPr>
        <p:txBody>
          <a:bodyPr>
            <a:normAutofit/>
          </a:bodyPr>
          <a:lstStyle/>
          <a:p>
            <a:r>
              <a:rPr lang="en-US" b="0" i="0">
                <a:effectLst/>
              </a:rPr>
              <a:t>A ligament is a fibrous connective tissue made from collagen, that helps connect bones,joints and organs, and usually serves to hold structures together and keep them stable.</a:t>
            </a:r>
          </a:p>
          <a:p>
            <a:r>
              <a:rPr lang="en-US"/>
              <a:t>There are over 900 ligaments in the human body but most are located in your arms and legs.</a:t>
            </a:r>
          </a:p>
          <a:p>
            <a:endParaRPr lang="en-US"/>
          </a:p>
        </p:txBody>
      </p:sp>
    </p:spTree>
    <p:extLst>
      <p:ext uri="{BB962C8B-B14F-4D97-AF65-F5344CB8AC3E}">
        <p14:creationId xmlns:p14="http://schemas.microsoft.com/office/powerpoint/2010/main" val="3620172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C2E4E997-8672-4FFD-B8EC-9932A8E471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8" name="Picture 2">
            <a:extLst>
              <a:ext uri="{FF2B5EF4-FFF2-40B4-BE49-F238E27FC236}">
                <a16:creationId xmlns:a16="http://schemas.microsoft.com/office/drawing/2014/main" id="{FE6BA9E6-1D9E-4D30-B528-D49FA1342E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sp>
        <p:nvSpPr>
          <p:cNvPr id="2" name="Title 1">
            <a:extLst>
              <a:ext uri="{FF2B5EF4-FFF2-40B4-BE49-F238E27FC236}">
                <a16:creationId xmlns:a16="http://schemas.microsoft.com/office/drawing/2014/main" id="{F77897E5-0F66-9545-97C6-ABFBAF37CCE0}"/>
              </a:ext>
            </a:extLst>
          </p:cNvPr>
          <p:cNvSpPr>
            <a:spLocks noGrp="1"/>
          </p:cNvSpPr>
          <p:nvPr>
            <p:ph type="title"/>
          </p:nvPr>
        </p:nvSpPr>
        <p:spPr>
          <a:xfrm>
            <a:off x="1141413" y="618518"/>
            <a:ext cx="4459286" cy="1478570"/>
          </a:xfrm>
        </p:spPr>
        <p:txBody>
          <a:bodyPr>
            <a:normAutofit/>
          </a:bodyPr>
          <a:lstStyle/>
          <a:p>
            <a:r>
              <a:rPr lang="en-US" sz="3200"/>
              <a:t>The cruciate ligaments</a:t>
            </a:r>
          </a:p>
        </p:txBody>
      </p:sp>
      <p:sp>
        <p:nvSpPr>
          <p:cNvPr id="3" name="Content Placeholder 2">
            <a:extLst>
              <a:ext uri="{FF2B5EF4-FFF2-40B4-BE49-F238E27FC236}">
                <a16:creationId xmlns:a16="http://schemas.microsoft.com/office/drawing/2014/main" id="{32D31599-DB7A-B645-94FF-1705591CCC7B}"/>
              </a:ext>
            </a:extLst>
          </p:cNvPr>
          <p:cNvSpPr>
            <a:spLocks noGrp="1"/>
          </p:cNvSpPr>
          <p:nvPr>
            <p:ph idx="1"/>
          </p:nvPr>
        </p:nvSpPr>
        <p:spPr>
          <a:xfrm>
            <a:off x="1141412" y="2249487"/>
            <a:ext cx="4459287" cy="3965046"/>
          </a:xfrm>
        </p:spPr>
        <p:txBody>
          <a:bodyPr>
            <a:noAutofit/>
          </a:bodyPr>
          <a:lstStyle/>
          <a:p>
            <a:pPr fontAlgn="base">
              <a:lnSpc>
                <a:spcPct val="110000"/>
              </a:lnSpc>
            </a:pPr>
            <a:r>
              <a:rPr lang="en-US" sz="2300" b="0" i="0" dirty="0">
                <a:effectLst/>
              </a:rPr>
              <a:t>These are found inside your knee joint. </a:t>
            </a:r>
          </a:p>
          <a:p>
            <a:pPr fontAlgn="base">
              <a:lnSpc>
                <a:spcPct val="110000"/>
              </a:lnSpc>
            </a:pPr>
            <a:r>
              <a:rPr lang="en-US" sz="2300" b="0" i="0" dirty="0">
                <a:effectLst/>
              </a:rPr>
              <a:t>They cross each other to form an "X" with the anterior cruciate ligament in front and the posterior cruciate ligament in back. </a:t>
            </a:r>
          </a:p>
          <a:p>
            <a:pPr fontAlgn="base">
              <a:lnSpc>
                <a:spcPct val="110000"/>
              </a:lnSpc>
            </a:pPr>
            <a:r>
              <a:rPr lang="en-US" sz="2300" b="0" i="0" dirty="0">
                <a:effectLst/>
              </a:rPr>
              <a:t>The cruciate ligaments control and restrict the back and forth motion of your knee.</a:t>
            </a:r>
            <a:br>
              <a:rPr lang="en-US" sz="2300" dirty="0"/>
            </a:br>
            <a:endParaRPr lang="en-US" sz="2300" dirty="0"/>
          </a:p>
        </p:txBody>
      </p:sp>
      <p:pic>
        <p:nvPicPr>
          <p:cNvPr id="4" name="Picture 3">
            <a:extLst>
              <a:ext uri="{FF2B5EF4-FFF2-40B4-BE49-F238E27FC236}">
                <a16:creationId xmlns:a16="http://schemas.microsoft.com/office/drawing/2014/main" id="{39EE967F-F369-EA43-BD10-6D08FA2448E6}"/>
              </a:ext>
            </a:extLst>
          </p:cNvPr>
          <p:cNvPicPr>
            <a:picLocks noChangeAspect="1"/>
          </p:cNvPicPr>
          <p:nvPr/>
        </p:nvPicPr>
        <p:blipFill>
          <a:blip r:embed="rId4"/>
          <a:stretch>
            <a:fillRect/>
          </a:stretch>
        </p:blipFill>
        <p:spPr>
          <a:xfrm>
            <a:off x="5827060" y="1093788"/>
            <a:ext cx="6026356" cy="4670425"/>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grpSp>
        <p:nvGrpSpPr>
          <p:cNvPr id="13" name="Group 12">
            <a:extLst>
              <a:ext uri="{FF2B5EF4-FFF2-40B4-BE49-F238E27FC236}">
                <a16:creationId xmlns:a16="http://schemas.microsoft.com/office/drawing/2014/main" id="{453E4DEE-E996-40F8-8635-0FF43D7348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4" name="Rectangle 5">
              <a:extLst>
                <a:ext uri="{FF2B5EF4-FFF2-40B4-BE49-F238E27FC236}">
                  <a16:creationId xmlns:a16="http://schemas.microsoft.com/office/drawing/2014/main" id="{08BD1D3E-43CE-49EB-A424-0738950C642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5" name="Freeform 6">
              <a:extLst>
                <a:ext uri="{FF2B5EF4-FFF2-40B4-BE49-F238E27FC236}">
                  <a16:creationId xmlns:a16="http://schemas.microsoft.com/office/drawing/2014/main" id="{E9182037-E3FA-489A-95D5-29E4248420D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7">
              <a:extLst>
                <a:ext uri="{FF2B5EF4-FFF2-40B4-BE49-F238E27FC236}">
                  <a16:creationId xmlns:a16="http://schemas.microsoft.com/office/drawing/2014/main" id="{E8864E76-AD7F-4BEE-B3F6-A78FA42AEF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8">
              <a:extLst>
                <a:ext uri="{FF2B5EF4-FFF2-40B4-BE49-F238E27FC236}">
                  <a16:creationId xmlns:a16="http://schemas.microsoft.com/office/drawing/2014/main" id="{8AD071B3-046D-4479-91FE-01E9AD7C8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9">
              <a:extLst>
                <a:ext uri="{FF2B5EF4-FFF2-40B4-BE49-F238E27FC236}">
                  <a16:creationId xmlns:a16="http://schemas.microsoft.com/office/drawing/2014/main" id="{91D776F5-E902-4A4D-A75D-A46E063C9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0">
              <a:extLst>
                <a:ext uri="{FF2B5EF4-FFF2-40B4-BE49-F238E27FC236}">
                  <a16:creationId xmlns:a16="http://schemas.microsoft.com/office/drawing/2014/main" id="{EBED8F24-A998-4952-AB68-E2074F0746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1">
              <a:extLst>
                <a:ext uri="{FF2B5EF4-FFF2-40B4-BE49-F238E27FC236}">
                  <a16:creationId xmlns:a16="http://schemas.microsoft.com/office/drawing/2014/main" id="{74D7A646-8CDC-49B3-9C44-3EF38DB42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2">
              <a:extLst>
                <a:ext uri="{FF2B5EF4-FFF2-40B4-BE49-F238E27FC236}">
                  <a16:creationId xmlns:a16="http://schemas.microsoft.com/office/drawing/2014/main" id="{D4E99D14-E4F4-419B-9AAF-8D1CEAB28A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Freeform 13">
              <a:extLst>
                <a:ext uri="{FF2B5EF4-FFF2-40B4-BE49-F238E27FC236}">
                  <a16:creationId xmlns:a16="http://schemas.microsoft.com/office/drawing/2014/main" id="{377E106C-5445-4A52-9F7E-DA17387442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3" name="Freeform 14">
              <a:extLst>
                <a:ext uri="{FF2B5EF4-FFF2-40B4-BE49-F238E27FC236}">
                  <a16:creationId xmlns:a16="http://schemas.microsoft.com/office/drawing/2014/main" id="{752BFE96-D378-4BAE-A64B-F851A34C4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5">
              <a:extLst>
                <a:ext uri="{FF2B5EF4-FFF2-40B4-BE49-F238E27FC236}">
                  <a16:creationId xmlns:a16="http://schemas.microsoft.com/office/drawing/2014/main" id="{B88FFB19-5A5E-4078-B467-9D4ABD21BD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Line 16">
              <a:extLst>
                <a:ext uri="{FF2B5EF4-FFF2-40B4-BE49-F238E27FC236}">
                  <a16:creationId xmlns:a16="http://schemas.microsoft.com/office/drawing/2014/main" id="{11042975-3D19-4728-BCDA-D3F5CD633ED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6" name="Freeform 17">
              <a:extLst>
                <a:ext uri="{FF2B5EF4-FFF2-40B4-BE49-F238E27FC236}">
                  <a16:creationId xmlns:a16="http://schemas.microsoft.com/office/drawing/2014/main" id="{A28972BD-D2E1-4DCA-A907-2E3B6F6066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Freeform 18">
              <a:extLst>
                <a:ext uri="{FF2B5EF4-FFF2-40B4-BE49-F238E27FC236}">
                  <a16:creationId xmlns:a16="http://schemas.microsoft.com/office/drawing/2014/main" id="{1C806824-5C2D-4747-B038-69EE4074B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8" name="Freeform 19">
              <a:extLst>
                <a:ext uri="{FF2B5EF4-FFF2-40B4-BE49-F238E27FC236}">
                  <a16:creationId xmlns:a16="http://schemas.microsoft.com/office/drawing/2014/main" id="{3B33F710-16D7-4F48-BFCA-66C9CA23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0">
              <a:extLst>
                <a:ext uri="{FF2B5EF4-FFF2-40B4-BE49-F238E27FC236}">
                  <a16:creationId xmlns:a16="http://schemas.microsoft.com/office/drawing/2014/main" id="{6C8C8ED4-90FA-4E97-AAF0-D5D51E6A935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Rectangle 21">
              <a:extLst>
                <a:ext uri="{FF2B5EF4-FFF2-40B4-BE49-F238E27FC236}">
                  <a16:creationId xmlns:a16="http://schemas.microsoft.com/office/drawing/2014/main" id="{6C5EB9C1-B25F-4172-8A96-5950ECC828F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31" name="Freeform 22">
              <a:extLst>
                <a:ext uri="{FF2B5EF4-FFF2-40B4-BE49-F238E27FC236}">
                  <a16:creationId xmlns:a16="http://schemas.microsoft.com/office/drawing/2014/main" id="{097E6E8A-9373-4655-882B-21715CCE97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3">
              <a:extLst>
                <a:ext uri="{FF2B5EF4-FFF2-40B4-BE49-F238E27FC236}">
                  <a16:creationId xmlns:a16="http://schemas.microsoft.com/office/drawing/2014/main" id="{EB8CC766-1206-4372-ACAF-8230AF4D542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4">
              <a:extLst>
                <a:ext uri="{FF2B5EF4-FFF2-40B4-BE49-F238E27FC236}">
                  <a16:creationId xmlns:a16="http://schemas.microsoft.com/office/drawing/2014/main" id="{1C8E2511-2489-47B2-9C19-C410910DD9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5">
              <a:extLst>
                <a:ext uri="{FF2B5EF4-FFF2-40B4-BE49-F238E27FC236}">
                  <a16:creationId xmlns:a16="http://schemas.microsoft.com/office/drawing/2014/main" id="{D7820196-0A47-47EF-832C-A688E8977D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6">
              <a:extLst>
                <a:ext uri="{FF2B5EF4-FFF2-40B4-BE49-F238E27FC236}">
                  <a16:creationId xmlns:a16="http://schemas.microsoft.com/office/drawing/2014/main" id="{4982E0BF-34AE-48A3-AD6B-E0F3CD05DB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27">
              <a:extLst>
                <a:ext uri="{FF2B5EF4-FFF2-40B4-BE49-F238E27FC236}">
                  <a16:creationId xmlns:a16="http://schemas.microsoft.com/office/drawing/2014/main" id="{CD34643B-9DF2-4310-8868-48252C339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28">
              <a:extLst>
                <a:ext uri="{FF2B5EF4-FFF2-40B4-BE49-F238E27FC236}">
                  <a16:creationId xmlns:a16="http://schemas.microsoft.com/office/drawing/2014/main" id="{4E020C4E-AF64-44A8-B830-779541D8D54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8" name="Freeform 29">
              <a:extLst>
                <a:ext uri="{FF2B5EF4-FFF2-40B4-BE49-F238E27FC236}">
                  <a16:creationId xmlns:a16="http://schemas.microsoft.com/office/drawing/2014/main" id="{D97BC3D3-B1B3-4825-9169-BBEF1DBCF0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9" name="Freeform 30">
              <a:extLst>
                <a:ext uri="{FF2B5EF4-FFF2-40B4-BE49-F238E27FC236}">
                  <a16:creationId xmlns:a16="http://schemas.microsoft.com/office/drawing/2014/main" id="{A750DC4F-1DAF-470E-98C6-6C68DEB93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0" name="Freeform 31">
              <a:extLst>
                <a:ext uri="{FF2B5EF4-FFF2-40B4-BE49-F238E27FC236}">
                  <a16:creationId xmlns:a16="http://schemas.microsoft.com/office/drawing/2014/main" id="{2F99594A-5BBD-4E10-A818-8BE52B7D95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5" name="Oval 4">
            <a:extLst>
              <a:ext uri="{FF2B5EF4-FFF2-40B4-BE49-F238E27FC236}">
                <a16:creationId xmlns:a16="http://schemas.microsoft.com/office/drawing/2014/main" id="{CCE5DAE8-8554-9C4D-96B8-9DDD815255E6}"/>
              </a:ext>
            </a:extLst>
          </p:cNvPr>
          <p:cNvSpPr/>
          <p:nvPr/>
        </p:nvSpPr>
        <p:spPr>
          <a:xfrm>
            <a:off x="6338500" y="2366963"/>
            <a:ext cx="1152783" cy="12541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9570A89E-2A70-2C48-82C5-9A9F4C6121BD}"/>
              </a:ext>
            </a:extLst>
          </p:cNvPr>
          <p:cNvSpPr/>
          <p:nvPr/>
        </p:nvSpPr>
        <p:spPr>
          <a:xfrm>
            <a:off x="10122575" y="2535989"/>
            <a:ext cx="1152783" cy="12541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7113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DB603-9CCC-6549-BDA8-C0AB1ACC67EB}"/>
              </a:ext>
            </a:extLst>
          </p:cNvPr>
          <p:cNvSpPr>
            <a:spLocks noGrp="1"/>
          </p:cNvSpPr>
          <p:nvPr>
            <p:ph type="title"/>
          </p:nvPr>
        </p:nvSpPr>
        <p:spPr/>
        <p:txBody>
          <a:bodyPr/>
          <a:lstStyle/>
          <a:p>
            <a:r>
              <a:rPr lang="en-US"/>
              <a:t>What actually is the acl?</a:t>
            </a:r>
          </a:p>
        </p:txBody>
      </p:sp>
      <p:sp>
        <p:nvSpPr>
          <p:cNvPr id="3" name="Content Placeholder 2">
            <a:extLst>
              <a:ext uri="{FF2B5EF4-FFF2-40B4-BE49-F238E27FC236}">
                <a16:creationId xmlns:a16="http://schemas.microsoft.com/office/drawing/2014/main" id="{6AAA4C07-C9C9-E94E-BD14-B11D3EA22B82}"/>
              </a:ext>
            </a:extLst>
          </p:cNvPr>
          <p:cNvSpPr>
            <a:spLocks noGrp="1"/>
          </p:cNvSpPr>
          <p:nvPr>
            <p:ph idx="1"/>
          </p:nvPr>
        </p:nvSpPr>
        <p:spPr>
          <a:xfrm>
            <a:off x="937305" y="1935161"/>
            <a:ext cx="5947910" cy="2446339"/>
          </a:xfrm>
        </p:spPr>
        <p:txBody>
          <a:bodyPr>
            <a:normAutofit/>
          </a:bodyPr>
          <a:lstStyle/>
          <a:p>
            <a:r>
              <a:rPr lang="en-US"/>
              <a:t>The anterior cruciate ligament (ACL), is a band of dense connective tissue which courses from the femur to the tibia.</a:t>
            </a:r>
          </a:p>
          <a:p>
            <a:r>
              <a:rPr lang="en-US"/>
              <a:t>It is the most commonly injured ligament in the body.</a:t>
            </a:r>
          </a:p>
          <a:p>
            <a:pPr marL="0" indent="0">
              <a:buNone/>
            </a:pPr>
            <a:endParaRPr lang="en-US"/>
          </a:p>
          <a:p>
            <a:endParaRPr lang="en-US"/>
          </a:p>
          <a:p>
            <a:endParaRPr lang="en-US"/>
          </a:p>
        </p:txBody>
      </p:sp>
      <p:pic>
        <p:nvPicPr>
          <p:cNvPr id="4" name="Picture 3">
            <a:extLst>
              <a:ext uri="{FF2B5EF4-FFF2-40B4-BE49-F238E27FC236}">
                <a16:creationId xmlns:a16="http://schemas.microsoft.com/office/drawing/2014/main" id="{8087E5B2-66FB-0841-8B0F-5248F6622A45}"/>
              </a:ext>
            </a:extLst>
          </p:cNvPr>
          <p:cNvPicPr>
            <a:picLocks noChangeAspect="1"/>
          </p:cNvPicPr>
          <p:nvPr/>
        </p:nvPicPr>
        <p:blipFill>
          <a:blip r:embed="rId2"/>
          <a:stretch>
            <a:fillRect/>
          </a:stretch>
        </p:blipFill>
        <p:spPr>
          <a:xfrm>
            <a:off x="7089323" y="1176411"/>
            <a:ext cx="4935837" cy="3205089"/>
          </a:xfrm>
          <a:prstGeom prst="rect">
            <a:avLst/>
          </a:prstGeom>
        </p:spPr>
      </p:pic>
      <p:sp>
        <p:nvSpPr>
          <p:cNvPr id="5" name="TextBox 4">
            <a:extLst>
              <a:ext uri="{FF2B5EF4-FFF2-40B4-BE49-F238E27FC236}">
                <a16:creationId xmlns:a16="http://schemas.microsoft.com/office/drawing/2014/main" id="{06C591E3-785C-7E4F-9E2C-183D3F114118}"/>
              </a:ext>
            </a:extLst>
          </p:cNvPr>
          <p:cNvSpPr txBox="1"/>
          <p:nvPr/>
        </p:nvSpPr>
        <p:spPr>
          <a:xfrm>
            <a:off x="937305" y="4588179"/>
            <a:ext cx="10424659" cy="1569660"/>
          </a:xfrm>
          <a:prstGeom prst="rect">
            <a:avLst/>
          </a:prstGeom>
          <a:noFill/>
        </p:spPr>
        <p:txBody>
          <a:bodyPr wrap="square" rtlCol="0">
            <a:spAutoFit/>
          </a:bodyPr>
          <a:lstStyle/>
          <a:p>
            <a:pPr marL="285750" indent="-285750">
              <a:buFont typeface="Arial" panose="020B0604020202020204" pitchFamily="34" charset="0"/>
              <a:buChar char="•"/>
            </a:pPr>
            <a:r>
              <a:rPr lang="en-US" sz="2400"/>
              <a:t>The ACL is a key structure in the knee joint as:</a:t>
            </a:r>
          </a:p>
          <a:p>
            <a:pPr marL="285750" indent="-285750">
              <a:buFont typeface="Arial" panose="020B0604020202020204" pitchFamily="34" charset="0"/>
              <a:buChar char="•"/>
            </a:pPr>
            <a:r>
              <a:rPr lang="en-US" sz="2400"/>
              <a:t>It prevents the tibia from sliding out in  front of the femur</a:t>
            </a:r>
          </a:p>
          <a:p>
            <a:pPr marL="285750" indent="-285750">
              <a:buFont typeface="Arial" panose="020B0604020202020204" pitchFamily="34" charset="0"/>
              <a:buChar char="•"/>
            </a:pPr>
            <a:r>
              <a:rPr lang="en-US" sz="2400"/>
              <a:t>Provides rotational stability</a:t>
            </a:r>
          </a:p>
          <a:p>
            <a:pPr marL="285750" indent="-285750">
              <a:buFont typeface="Arial" panose="020B0604020202020204" pitchFamily="34" charset="0"/>
              <a:buChar char="•"/>
            </a:pPr>
            <a:r>
              <a:rPr lang="en-US" sz="2400"/>
              <a:t>Prevents knee dislocation</a:t>
            </a:r>
          </a:p>
        </p:txBody>
      </p:sp>
      <p:sp>
        <p:nvSpPr>
          <p:cNvPr id="6" name="Oval 5">
            <a:extLst>
              <a:ext uri="{FF2B5EF4-FFF2-40B4-BE49-F238E27FC236}">
                <a16:creationId xmlns:a16="http://schemas.microsoft.com/office/drawing/2014/main" id="{E1FB9421-C9A3-E746-B387-BC9D6F97C30E}"/>
              </a:ext>
            </a:extLst>
          </p:cNvPr>
          <p:cNvSpPr/>
          <p:nvPr/>
        </p:nvSpPr>
        <p:spPr>
          <a:xfrm>
            <a:off x="8028214" y="1771876"/>
            <a:ext cx="2217963" cy="24055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8506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A284D-51C4-A049-AEB0-899E12FCAD1D}"/>
              </a:ext>
            </a:extLst>
          </p:cNvPr>
          <p:cNvSpPr>
            <a:spLocks noGrp="1"/>
          </p:cNvSpPr>
          <p:nvPr>
            <p:ph type="title"/>
          </p:nvPr>
        </p:nvSpPr>
        <p:spPr/>
        <p:txBody>
          <a:bodyPr/>
          <a:lstStyle/>
          <a:p>
            <a:r>
              <a:rPr lang="en-US"/>
              <a:t>How can the acl be torn?</a:t>
            </a:r>
          </a:p>
        </p:txBody>
      </p:sp>
      <p:sp>
        <p:nvSpPr>
          <p:cNvPr id="3" name="Content Placeholder 2">
            <a:extLst>
              <a:ext uri="{FF2B5EF4-FFF2-40B4-BE49-F238E27FC236}">
                <a16:creationId xmlns:a16="http://schemas.microsoft.com/office/drawing/2014/main" id="{9315A1F0-1BEE-B94D-8DA5-9D69BC6CFA8D}"/>
              </a:ext>
            </a:extLst>
          </p:cNvPr>
          <p:cNvSpPr>
            <a:spLocks noGrp="1"/>
          </p:cNvSpPr>
          <p:nvPr>
            <p:ph idx="1"/>
          </p:nvPr>
        </p:nvSpPr>
        <p:spPr>
          <a:xfrm>
            <a:off x="1141413" y="1791578"/>
            <a:ext cx="9159573" cy="4447904"/>
          </a:xfrm>
        </p:spPr>
        <p:txBody>
          <a:bodyPr>
            <a:normAutofit fontScale="25000" lnSpcReduction="20000"/>
          </a:bodyPr>
          <a:lstStyle/>
          <a:p>
            <a:r>
              <a:rPr lang="en-US" sz="8400" i="0" dirty="0">
                <a:effectLst/>
              </a:rPr>
              <a:t>As a result of cutting or pivoting maneuvers, when an athlete plants a foot and suddenly shifts direction</a:t>
            </a:r>
          </a:p>
          <a:p>
            <a:r>
              <a:rPr lang="en-US" sz="8400" i="0" dirty="0">
                <a:effectLst/>
              </a:rPr>
              <a:t>When a person lands on one leg, such as when jumping in volleyball or basketball</a:t>
            </a:r>
          </a:p>
          <a:p>
            <a:r>
              <a:rPr lang="en-US" sz="8400" i="0" dirty="0">
                <a:effectLst/>
              </a:rPr>
              <a:t>When the knee is hit directly, especially when it is hyper-extended or bent slightly inward</a:t>
            </a:r>
          </a:p>
          <a:p>
            <a:r>
              <a:rPr lang="en-US" sz="8400" i="0" dirty="0">
                <a:effectLst/>
              </a:rPr>
              <a:t>During a sudden slowing or stopping from running, which can cause the ligament to hyper-extend</a:t>
            </a:r>
          </a:p>
          <a:p>
            <a:r>
              <a:rPr lang="en-US" sz="8400" i="0" dirty="0">
                <a:effectLst/>
              </a:rPr>
              <a:t>Through repeated stress to the knee, which can cause the ligament to lose elasticity (like a stretched out rubber band)</a:t>
            </a:r>
          </a:p>
          <a:p>
            <a:r>
              <a:rPr lang="en-US" sz="8400" i="0" dirty="0">
                <a:effectLst/>
              </a:rPr>
              <a:t>When the knee is bent backward or twisted, which can occur during a fall or landing a jump awkwardly</a:t>
            </a:r>
          </a:p>
          <a:p>
            <a:pPr fontAlgn="base"/>
            <a:endParaRPr lang="en-US" b="0" i="0" dirty="0">
              <a:solidFill>
                <a:srgbClr val="263238"/>
              </a:solidFill>
              <a:effectLst/>
              <a:latin typeface="Aleo-Regular"/>
            </a:endParaRPr>
          </a:p>
          <a:p>
            <a:endParaRPr lang="en-US" dirty="0"/>
          </a:p>
        </p:txBody>
      </p:sp>
    </p:spTree>
    <p:extLst>
      <p:ext uri="{BB962C8B-B14F-4D97-AF65-F5344CB8AC3E}">
        <p14:creationId xmlns:p14="http://schemas.microsoft.com/office/powerpoint/2010/main" val="3753827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8813D-35F7-0943-B486-7FF63E5032CA}"/>
              </a:ext>
            </a:extLst>
          </p:cNvPr>
          <p:cNvSpPr>
            <a:spLocks noGrp="1"/>
          </p:cNvSpPr>
          <p:nvPr>
            <p:ph type="title"/>
          </p:nvPr>
        </p:nvSpPr>
        <p:spPr/>
        <p:txBody>
          <a:bodyPr/>
          <a:lstStyle/>
          <a:p>
            <a:r>
              <a:rPr lang="en-US"/>
              <a:t>Risk factors for acl tears</a:t>
            </a:r>
          </a:p>
        </p:txBody>
      </p:sp>
      <p:sp>
        <p:nvSpPr>
          <p:cNvPr id="3" name="Content Placeholder 2">
            <a:extLst>
              <a:ext uri="{FF2B5EF4-FFF2-40B4-BE49-F238E27FC236}">
                <a16:creationId xmlns:a16="http://schemas.microsoft.com/office/drawing/2014/main" id="{5AD7F38F-264B-7E48-AAFE-DA8801E14C51}"/>
              </a:ext>
            </a:extLst>
          </p:cNvPr>
          <p:cNvSpPr>
            <a:spLocks noGrp="1"/>
          </p:cNvSpPr>
          <p:nvPr>
            <p:ph idx="1"/>
          </p:nvPr>
        </p:nvSpPr>
        <p:spPr/>
        <p:txBody>
          <a:bodyPr/>
          <a:lstStyle/>
          <a:p>
            <a:r>
              <a:rPr lang="en-US"/>
              <a:t>Age</a:t>
            </a:r>
          </a:p>
          <a:p>
            <a:r>
              <a:rPr lang="en-US"/>
              <a:t>Previously torn ACL</a:t>
            </a:r>
          </a:p>
          <a:p>
            <a:r>
              <a:rPr lang="en-US"/>
              <a:t>Being female</a:t>
            </a:r>
          </a:p>
          <a:p>
            <a:r>
              <a:rPr lang="en-US"/>
              <a:t>Participation in certain sports</a:t>
            </a:r>
          </a:p>
        </p:txBody>
      </p:sp>
    </p:spTree>
    <p:extLst>
      <p:ext uri="{BB962C8B-B14F-4D97-AF65-F5344CB8AC3E}">
        <p14:creationId xmlns:p14="http://schemas.microsoft.com/office/powerpoint/2010/main" val="3871269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692E1-2EE9-AB47-BE0F-3A9F973ADEE4}"/>
              </a:ext>
            </a:extLst>
          </p:cNvPr>
          <p:cNvSpPr>
            <a:spLocks noGrp="1"/>
          </p:cNvSpPr>
          <p:nvPr>
            <p:ph type="title"/>
          </p:nvPr>
        </p:nvSpPr>
        <p:spPr/>
        <p:txBody>
          <a:bodyPr/>
          <a:lstStyle/>
          <a:p>
            <a:r>
              <a:rPr lang="en-US"/>
              <a:t>Why do women have a higher risk than men?</a:t>
            </a:r>
          </a:p>
        </p:txBody>
      </p:sp>
      <p:sp>
        <p:nvSpPr>
          <p:cNvPr id="3" name="Content Placeholder 2">
            <a:extLst>
              <a:ext uri="{FF2B5EF4-FFF2-40B4-BE49-F238E27FC236}">
                <a16:creationId xmlns:a16="http://schemas.microsoft.com/office/drawing/2014/main" id="{E30700E6-1566-B642-A2B8-D77209687DE1}"/>
              </a:ext>
            </a:extLst>
          </p:cNvPr>
          <p:cNvSpPr>
            <a:spLocks noGrp="1"/>
          </p:cNvSpPr>
          <p:nvPr>
            <p:ph idx="1"/>
          </p:nvPr>
        </p:nvSpPr>
        <p:spPr/>
        <p:txBody>
          <a:bodyPr/>
          <a:lstStyle/>
          <a:p>
            <a:r>
              <a:rPr lang="en-US" sz="2500" dirty="0"/>
              <a:t>D</a:t>
            </a:r>
            <a:r>
              <a:rPr lang="en-US" sz="2500" b="0" i="0" dirty="0">
                <a:effectLst/>
              </a:rPr>
              <a:t>ifferences in physical conditioning, muscular strength, and neuromuscular control.</a:t>
            </a:r>
          </a:p>
          <a:p>
            <a:r>
              <a:rPr lang="en-US" sz="2500" dirty="0"/>
              <a:t>D</a:t>
            </a:r>
            <a:r>
              <a:rPr lang="en-US" sz="2500" b="0" i="0" dirty="0">
                <a:effectLst/>
              </a:rPr>
              <a:t>ifferences in pelvis and lower extremity (leg) alignment, increased looseness in ligaments (more lax), and the effects of estrogen on ligament properties.</a:t>
            </a:r>
          </a:p>
          <a:p>
            <a:endParaRPr lang="en-US" dirty="0"/>
          </a:p>
        </p:txBody>
      </p:sp>
    </p:spTree>
    <p:extLst>
      <p:ext uri="{BB962C8B-B14F-4D97-AF65-F5344CB8AC3E}">
        <p14:creationId xmlns:p14="http://schemas.microsoft.com/office/powerpoint/2010/main" val="3236777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4A628-2DB7-8A40-AC42-E3E633949389}"/>
              </a:ext>
            </a:extLst>
          </p:cNvPr>
          <p:cNvSpPr>
            <a:spLocks noGrp="1"/>
          </p:cNvSpPr>
          <p:nvPr>
            <p:ph type="title"/>
          </p:nvPr>
        </p:nvSpPr>
        <p:spPr/>
        <p:txBody>
          <a:bodyPr/>
          <a:lstStyle/>
          <a:p>
            <a:r>
              <a:rPr lang="en-US"/>
              <a:t>symptoms</a:t>
            </a:r>
          </a:p>
        </p:txBody>
      </p:sp>
      <p:sp>
        <p:nvSpPr>
          <p:cNvPr id="3" name="Content Placeholder 2">
            <a:extLst>
              <a:ext uri="{FF2B5EF4-FFF2-40B4-BE49-F238E27FC236}">
                <a16:creationId xmlns:a16="http://schemas.microsoft.com/office/drawing/2014/main" id="{7064FB17-DB25-C94B-91E1-86C6DD502EA4}"/>
              </a:ext>
            </a:extLst>
          </p:cNvPr>
          <p:cNvSpPr>
            <a:spLocks noGrp="1"/>
          </p:cNvSpPr>
          <p:nvPr>
            <p:ph idx="1"/>
          </p:nvPr>
        </p:nvSpPr>
        <p:spPr/>
        <p:txBody>
          <a:bodyPr/>
          <a:lstStyle/>
          <a:p>
            <a:r>
              <a:rPr lang="en-US" b="0" i="0" dirty="0">
                <a:effectLst/>
              </a:rPr>
              <a:t>A loud pop or a "popping" sensation in the knee</a:t>
            </a:r>
          </a:p>
          <a:p>
            <a:r>
              <a:rPr lang="en-US" b="0" i="0" dirty="0">
                <a:effectLst/>
              </a:rPr>
              <a:t>Severe pain and inability to continue activity</a:t>
            </a:r>
          </a:p>
          <a:p>
            <a:r>
              <a:rPr lang="en-US" b="0" i="0" dirty="0">
                <a:effectLst/>
              </a:rPr>
              <a:t>Rapid swelling</a:t>
            </a:r>
          </a:p>
          <a:p>
            <a:r>
              <a:rPr lang="en-US" b="0" i="0" dirty="0">
                <a:effectLst/>
              </a:rPr>
              <a:t>Loss of range of motion</a:t>
            </a:r>
          </a:p>
          <a:p>
            <a:r>
              <a:rPr lang="en-US" b="0" i="0" dirty="0">
                <a:effectLst/>
              </a:rPr>
              <a:t>A feeling of instability or "giving way" with weight bearing</a:t>
            </a:r>
          </a:p>
          <a:p>
            <a:endParaRPr lang="en-US" dirty="0"/>
          </a:p>
        </p:txBody>
      </p:sp>
    </p:spTree>
    <p:extLst>
      <p:ext uri="{BB962C8B-B14F-4D97-AF65-F5344CB8AC3E}">
        <p14:creationId xmlns:p14="http://schemas.microsoft.com/office/powerpoint/2010/main" val="3460886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D9FA-0E14-EE4A-8086-199A2767BB6E}"/>
              </a:ext>
            </a:extLst>
          </p:cNvPr>
          <p:cNvSpPr>
            <a:spLocks noGrp="1"/>
          </p:cNvSpPr>
          <p:nvPr>
            <p:ph type="title"/>
          </p:nvPr>
        </p:nvSpPr>
        <p:spPr/>
        <p:txBody>
          <a:bodyPr/>
          <a:lstStyle/>
          <a:p>
            <a:r>
              <a:rPr lang="en-US"/>
              <a:t>How can you tell?</a:t>
            </a:r>
          </a:p>
        </p:txBody>
      </p:sp>
      <p:sp>
        <p:nvSpPr>
          <p:cNvPr id="3" name="Content Placeholder 2">
            <a:extLst>
              <a:ext uri="{FF2B5EF4-FFF2-40B4-BE49-F238E27FC236}">
                <a16:creationId xmlns:a16="http://schemas.microsoft.com/office/drawing/2014/main" id="{C994E196-D0FE-A247-84E3-9AFF2686CFDF}"/>
              </a:ext>
            </a:extLst>
          </p:cNvPr>
          <p:cNvSpPr>
            <a:spLocks noGrp="1"/>
          </p:cNvSpPr>
          <p:nvPr>
            <p:ph idx="1"/>
          </p:nvPr>
        </p:nvSpPr>
        <p:spPr>
          <a:xfrm>
            <a:off x="1141412" y="1632857"/>
            <a:ext cx="9905999" cy="4953000"/>
          </a:xfrm>
        </p:spPr>
        <p:txBody>
          <a:bodyPr>
            <a:normAutofit fontScale="92500"/>
          </a:bodyPr>
          <a:lstStyle/>
          <a:p>
            <a:r>
              <a:rPr lang="en-US" sz="2500" dirty="0"/>
              <a:t>People with ruptured ACL’s have a </a:t>
            </a:r>
            <a:r>
              <a:rPr lang="en-US" sz="2500" b="0" i="0" dirty="0">
                <a:effectLst/>
              </a:rPr>
              <a:t>loss of feedback from mechanoreceptors in the </a:t>
            </a:r>
            <a:r>
              <a:rPr lang="en-US" sz="2500" b="0" i="0" dirty="0" err="1">
                <a:effectLst/>
              </a:rPr>
              <a:t>ACL,this</a:t>
            </a:r>
            <a:r>
              <a:rPr lang="en-US" sz="2500" b="0" i="0" dirty="0">
                <a:effectLst/>
              </a:rPr>
              <a:t> leads to quadriceps </a:t>
            </a:r>
            <a:r>
              <a:rPr lang="en-US" sz="2500" b="0" i="0" dirty="0" err="1">
                <a:effectLst/>
              </a:rPr>
              <a:t>femoris</a:t>
            </a:r>
            <a:r>
              <a:rPr lang="en-US" sz="2500" b="0" i="0" dirty="0">
                <a:effectLst/>
              </a:rPr>
              <a:t> weakness.</a:t>
            </a:r>
          </a:p>
          <a:p>
            <a:r>
              <a:rPr lang="en-US" sz="2500" dirty="0"/>
              <a:t>I</a:t>
            </a:r>
            <a:r>
              <a:rPr lang="en-US" sz="2500" b="0" i="0" dirty="0">
                <a:effectLst/>
              </a:rPr>
              <a:t>ncrease in hyperextension, anterior translation (extended knee), increase in external and internal rotation (knee extended).</a:t>
            </a:r>
          </a:p>
          <a:p>
            <a:r>
              <a:rPr lang="en-US" sz="2500" dirty="0"/>
              <a:t>There are 2 </a:t>
            </a:r>
            <a:r>
              <a:rPr lang="en-GB" sz="2500" dirty="0"/>
              <a:t>orthopaedic </a:t>
            </a:r>
            <a:r>
              <a:rPr lang="en-US" sz="2500" dirty="0"/>
              <a:t>tests that can be done:</a:t>
            </a:r>
          </a:p>
          <a:p>
            <a:r>
              <a:rPr lang="en-US" sz="2500" b="0" i="0" dirty="0" err="1">
                <a:effectLst/>
              </a:rPr>
              <a:t>Lachmans</a:t>
            </a:r>
            <a:r>
              <a:rPr lang="en-US" sz="2500" b="0" i="0" dirty="0">
                <a:effectLst/>
              </a:rPr>
              <a:t> Test-with the knee extended, resistance to anterior translation of the tibia</a:t>
            </a:r>
          </a:p>
          <a:p>
            <a:r>
              <a:rPr lang="en-US" sz="2500" b="0" i="0" dirty="0">
                <a:effectLst/>
              </a:rPr>
              <a:t>Anterior Drawer Test-with the knee flexed, resistance to anterior translation of the tibia.</a:t>
            </a:r>
          </a:p>
          <a:p>
            <a:r>
              <a:rPr lang="en-US" sz="2500" b="0" i="0" dirty="0">
                <a:effectLst/>
              </a:rPr>
              <a:t>If the doctor suspects a torn ACL from these tests, they will then do an MRI scan</a:t>
            </a:r>
          </a:p>
          <a:p>
            <a:endParaRPr lang="en-US" sz="2500" b="0" i="0" dirty="0">
              <a:effectLst/>
            </a:endParaRPr>
          </a:p>
          <a:p>
            <a:endParaRPr lang="en-US" b="0" i="0" dirty="0">
              <a:solidFill>
                <a:srgbClr val="020621"/>
              </a:solidFill>
              <a:effectLst/>
              <a:latin typeface="tisapro-regular"/>
            </a:endParaRPr>
          </a:p>
          <a:p>
            <a:endParaRPr lang="en-US" b="0" i="0" dirty="0">
              <a:solidFill>
                <a:srgbClr val="020621"/>
              </a:solidFill>
              <a:effectLst/>
              <a:latin typeface="tisapro-regular"/>
            </a:endParaRPr>
          </a:p>
          <a:p>
            <a:endParaRPr lang="en-US" b="0" i="0" dirty="0">
              <a:solidFill>
                <a:srgbClr val="020621"/>
              </a:solidFill>
              <a:effectLst/>
              <a:latin typeface="tisapro-regular"/>
            </a:endParaRPr>
          </a:p>
          <a:p>
            <a:endParaRPr lang="en-US" dirty="0">
              <a:solidFill>
                <a:srgbClr val="020621"/>
              </a:solidFill>
              <a:latin typeface="tisapro-regular"/>
            </a:endParaRPr>
          </a:p>
          <a:p>
            <a:endParaRPr lang="en-US" dirty="0">
              <a:solidFill>
                <a:srgbClr val="020621"/>
              </a:solidFill>
              <a:latin typeface="tisapro-regular"/>
            </a:endParaRPr>
          </a:p>
          <a:p>
            <a:endParaRPr lang="en-US" dirty="0"/>
          </a:p>
        </p:txBody>
      </p:sp>
    </p:spTree>
    <p:extLst>
      <p:ext uri="{BB962C8B-B14F-4D97-AF65-F5344CB8AC3E}">
        <p14:creationId xmlns:p14="http://schemas.microsoft.com/office/powerpoint/2010/main" val="16531054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Circuit</vt:lpstr>
      <vt:lpstr>The anterior cruciate ligament (acl)</vt:lpstr>
      <vt:lpstr>What is a ligament?</vt:lpstr>
      <vt:lpstr>The cruciate ligaments</vt:lpstr>
      <vt:lpstr>What actually is the acl?</vt:lpstr>
      <vt:lpstr>How can the acl be torn?</vt:lpstr>
      <vt:lpstr>Risk factors for acl tears</vt:lpstr>
      <vt:lpstr>Why do women have a higher risk than men?</vt:lpstr>
      <vt:lpstr>symptoms</vt:lpstr>
      <vt:lpstr>How can you tell?</vt:lpstr>
      <vt:lpstr>Non-invasive treatments</vt:lpstr>
      <vt:lpstr>Invasive treatments </vt:lpstr>
      <vt:lpstr>Graft options </vt:lpstr>
      <vt:lpstr>How ACL reconstruction works</vt:lpstr>
      <vt:lpstr>Post-op</vt:lpstr>
      <vt:lpstr>Thanks for listening!!!</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anterior cruciate ligament</dc:title>
  <dc:creator>Libby Elias</dc:creator>
  <cp:lastModifiedBy>LibbyElias</cp:lastModifiedBy>
  <cp:revision>5</cp:revision>
  <dcterms:created xsi:type="dcterms:W3CDTF">2022-05-22T11:16:39Z</dcterms:created>
  <dcterms:modified xsi:type="dcterms:W3CDTF">2022-06-13T05:45:52Z</dcterms:modified>
</cp:coreProperties>
</file>