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8" r:id="rId4"/>
    <p:sldId id="263" r:id="rId5"/>
    <p:sldId id="259" r:id="rId6"/>
    <p:sldId id="260" r:id="rId7"/>
    <p:sldId id="261" r:id="rId8"/>
    <p:sldId id="280" r:id="rId9"/>
    <p:sldId id="262" r:id="rId10"/>
    <p:sldId id="264" r:id="rId11"/>
    <p:sldId id="265" r:id="rId12"/>
    <p:sldId id="266" r:id="rId13"/>
    <p:sldId id="267" r:id="rId14"/>
    <p:sldId id="268" r:id="rId15"/>
    <p:sldId id="269" r:id="rId16"/>
    <p:sldId id="270" r:id="rId17"/>
    <p:sldId id="271" r:id="rId18"/>
    <p:sldId id="272" r:id="rId19"/>
    <p:sldId id="281" r:id="rId20"/>
    <p:sldId id="273" r:id="rId21"/>
    <p:sldId id="274" r:id="rId22"/>
    <p:sldId id="275" r:id="rId23"/>
    <p:sldId id="276" r:id="rId24"/>
    <p:sldId id="277" r:id="rId25"/>
    <p:sldId id="278" r:id="rId26"/>
    <p:sldId id="27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p:restoredLeft sz="15594" autoAdjust="0"/>
    <p:restoredTop sz="94687" autoAdjust="0"/>
  </p:normalViewPr>
  <p:slideViewPr>
    <p:cSldViewPr snapToGrid="0" snapToObjects="1">
      <p:cViewPr varScale="1">
        <p:scale>
          <a:sx n="124" d="100"/>
          <a:sy n="124" d="100"/>
        </p:scale>
        <p:origin x="-1200" y="-96"/>
      </p:cViewPr>
      <p:guideLst>
        <p:guide orient="horz" pos="2160"/>
        <p:guide pos="2880"/>
      </p:guideLst>
    </p:cSldViewPr>
  </p:slideViewPr>
  <p:outlineViewPr>
    <p:cViewPr>
      <p:scale>
        <a:sx n="33" d="100"/>
        <a:sy n="33" d="100"/>
      </p:scale>
      <p:origin x="0" y="316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CFE83B-2047-B44A-B2F6-8C757D220AA7}" type="datetimeFigureOut">
              <a:rPr lang="en-US" smtClean="0"/>
              <a:t>14/04/18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AD6B29-84D8-B54B-B613-B8A56E470CF9}" type="slidenum">
              <a:rPr lang="en-US" smtClean="0"/>
              <a:t>‹#›</a:t>
            </a:fld>
            <a:endParaRPr lang="en-US" dirty="0"/>
          </a:p>
        </p:txBody>
      </p:sp>
    </p:spTree>
    <p:extLst>
      <p:ext uri="{BB962C8B-B14F-4D97-AF65-F5344CB8AC3E}">
        <p14:creationId xmlns:p14="http://schemas.microsoft.com/office/powerpoint/2010/main" val="17069389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Biphasic </a:t>
            </a:r>
            <a:r>
              <a:rPr lang="mr-IN" dirty="0" smtClean="0"/>
              <a:t>–</a:t>
            </a:r>
            <a:r>
              <a:rPr lang="en-US" dirty="0" smtClean="0"/>
              <a:t> Positive</a:t>
            </a:r>
            <a:r>
              <a:rPr lang="en-US" baseline="0" dirty="0" smtClean="0"/>
              <a:t> and negative spikes aren’t perfectly synchronized and will cancel each other out making it impossible to measure potential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When a sufficiently large population of neurons receives synaptic inputs within a short time-window, the dendritic currents will sum up, producing a field which is large enough to be detected outside the head</a:t>
            </a:r>
          </a:p>
          <a:p>
            <a:endParaRPr lang="en-US" dirty="0"/>
          </a:p>
        </p:txBody>
      </p:sp>
      <p:sp>
        <p:nvSpPr>
          <p:cNvPr id="4" name="Slide Number Placeholder 3"/>
          <p:cNvSpPr>
            <a:spLocks noGrp="1"/>
          </p:cNvSpPr>
          <p:nvPr>
            <p:ph type="sldNum" sz="quarter" idx="10"/>
          </p:nvPr>
        </p:nvSpPr>
        <p:spPr/>
        <p:txBody>
          <a:bodyPr/>
          <a:lstStyle/>
          <a:p>
            <a:fld id="{DBAD6B29-84D8-B54B-B613-B8A56E470CF9}" type="slidenum">
              <a:rPr lang="en-US" smtClean="0"/>
              <a:t>6</a:t>
            </a:fld>
            <a:endParaRPr lang="en-US" dirty="0"/>
          </a:p>
        </p:txBody>
      </p:sp>
    </p:spTree>
    <p:extLst>
      <p:ext uri="{BB962C8B-B14F-4D97-AF65-F5344CB8AC3E}">
        <p14:creationId xmlns:p14="http://schemas.microsoft.com/office/powerpoint/2010/main" val="11416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Reason</a:t>
            </a:r>
            <a:r>
              <a:rPr lang="en-US" baseline="0" dirty="0" smtClean="0"/>
              <a:t> EEG is used more frequently is MEG takes an extremely long time and cannot just be done in a doctors office like EEG so instead the main applications of MEG </a:t>
            </a:r>
            <a:r>
              <a:rPr lang="en-GB" sz="1200" kern="1200" dirty="0" smtClean="0">
                <a:solidFill>
                  <a:schemeClr val="tx1"/>
                </a:solidFill>
                <a:effectLst/>
                <a:latin typeface="+mn-lt"/>
                <a:ea typeface="+mn-ea"/>
                <a:cs typeface="+mn-cs"/>
              </a:rPr>
              <a:t>are clinical investigations and cognitive neuroscience research. This makes MEG fundamentally different from imaging technologies like functional magnetic resonance imaging (fMRI), which measures blood flow changes occurring on a much slower time-scale.</a:t>
            </a:r>
            <a:r>
              <a:rPr lang="en-GB" sz="1200" kern="1200" baseline="0" dirty="0" smtClean="0">
                <a:solidFill>
                  <a:schemeClr val="tx1"/>
                </a:solidFill>
                <a:effectLst/>
                <a:latin typeface="+mn-lt"/>
                <a:ea typeface="+mn-ea"/>
                <a:cs typeface="+mn-cs"/>
              </a:rPr>
              <a:t> The only major advantage of MEG compared to EEG is </a:t>
            </a:r>
            <a:r>
              <a:rPr lang="en-GB" sz="1200" kern="1200" dirty="0" smtClean="0">
                <a:solidFill>
                  <a:schemeClr val="tx1"/>
                </a:solidFill>
                <a:effectLst/>
                <a:latin typeface="+mn-lt"/>
                <a:ea typeface="+mn-ea"/>
                <a:cs typeface="+mn-cs"/>
              </a:rPr>
              <a:t>Magnetic fields are less distorted by tissues of different conductivity compared to the electric potentials measured with electroencephalography (EEG).</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In addition, MEG does not require a reference electrode that is needed for EEG recordings. Another important difference between MEG and EEG is that MEG is insensitive to current flows oriented perpendicularly to the scalp. Only the tangential component of a current flow will produce a measurable field. This in fact makes EEG and MEG complementary techniques, and MEG and EEG signals are often recorded simultaneously</a:t>
            </a:r>
            <a:r>
              <a:rPr lang="en-GB" dirty="0" smtClean="0">
                <a:effectLst/>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BAD6B29-84D8-B54B-B613-B8A56E470CF9}" type="slidenum">
              <a:rPr lang="en-US" smtClean="0"/>
              <a:t>7</a:t>
            </a:fld>
            <a:endParaRPr lang="en-US" dirty="0"/>
          </a:p>
        </p:txBody>
      </p:sp>
    </p:spTree>
    <p:extLst>
      <p:ext uri="{BB962C8B-B14F-4D97-AF65-F5344CB8AC3E}">
        <p14:creationId xmlns:p14="http://schemas.microsoft.com/office/powerpoint/2010/main" val="1872389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a:t>
            </a:r>
            <a:r>
              <a:rPr lang="en-US" baseline="0" dirty="0" smtClean="0"/>
              <a:t> small signals like telephones can distort results </a:t>
            </a:r>
            <a:endParaRPr lang="en-US" dirty="0"/>
          </a:p>
        </p:txBody>
      </p:sp>
      <p:sp>
        <p:nvSpPr>
          <p:cNvPr id="4" name="Slide Number Placeholder 3"/>
          <p:cNvSpPr>
            <a:spLocks noGrp="1"/>
          </p:cNvSpPr>
          <p:nvPr>
            <p:ph type="sldNum" sz="quarter" idx="10"/>
          </p:nvPr>
        </p:nvSpPr>
        <p:spPr/>
        <p:txBody>
          <a:bodyPr/>
          <a:lstStyle/>
          <a:p>
            <a:fld id="{DBAD6B29-84D8-B54B-B613-B8A56E470CF9}" type="slidenum">
              <a:rPr lang="en-US" smtClean="0"/>
              <a:t>9</a:t>
            </a:fld>
            <a:endParaRPr lang="en-US" dirty="0"/>
          </a:p>
        </p:txBody>
      </p:sp>
    </p:spTree>
    <p:extLst>
      <p:ext uri="{BB962C8B-B14F-4D97-AF65-F5344CB8AC3E}">
        <p14:creationId xmlns:p14="http://schemas.microsoft.com/office/powerpoint/2010/main" val="3775806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300 sensors distributed over the head, it is possible to identify where in the brain the activity is produced with reasonable accuracy. This makes MEG suited for studying the human brain as a </a:t>
            </a:r>
            <a:r>
              <a:rPr lang="en-US" sz="1200" i="1" kern="1200" dirty="0" smtClean="0">
                <a:solidFill>
                  <a:schemeClr val="tx1"/>
                </a:solidFill>
                <a:effectLst/>
                <a:latin typeface="+mn-lt"/>
                <a:ea typeface="+mn-ea"/>
                <a:cs typeface="+mn-cs"/>
              </a:rPr>
              <a:t>network </a:t>
            </a:r>
            <a:r>
              <a:rPr lang="en-US" sz="1200" kern="1200" dirty="0" smtClean="0">
                <a:solidFill>
                  <a:schemeClr val="tx1"/>
                </a:solidFill>
                <a:effectLst/>
                <a:latin typeface="+mn-lt"/>
                <a:ea typeface="+mn-ea"/>
                <a:cs typeface="+mn-cs"/>
              </a:rPr>
              <a:t>of interacting brain areas during performance of various tasks</a:t>
            </a:r>
            <a:r>
              <a:rPr lang="en-GB" dirty="0" smtClean="0">
                <a:effectLst/>
              </a:rPr>
              <a:t> </a:t>
            </a:r>
            <a:endParaRPr lang="en-US" dirty="0"/>
          </a:p>
        </p:txBody>
      </p:sp>
      <p:sp>
        <p:nvSpPr>
          <p:cNvPr id="4" name="Slide Number Placeholder 3"/>
          <p:cNvSpPr>
            <a:spLocks noGrp="1"/>
          </p:cNvSpPr>
          <p:nvPr>
            <p:ph type="sldNum" sz="quarter" idx="10"/>
          </p:nvPr>
        </p:nvSpPr>
        <p:spPr/>
        <p:txBody>
          <a:bodyPr/>
          <a:lstStyle/>
          <a:p>
            <a:fld id="{DBAD6B29-84D8-B54B-B613-B8A56E470CF9}" type="slidenum">
              <a:rPr lang="en-US" smtClean="0"/>
              <a:t>10</a:t>
            </a:fld>
            <a:endParaRPr lang="en-US" dirty="0"/>
          </a:p>
        </p:txBody>
      </p:sp>
    </p:spTree>
    <p:extLst>
      <p:ext uri="{BB962C8B-B14F-4D97-AF65-F5344CB8AC3E}">
        <p14:creationId xmlns:p14="http://schemas.microsoft.com/office/powerpoint/2010/main" val="2092966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Unless</a:t>
            </a:r>
            <a:r>
              <a:rPr lang="en-US" baseline="0" dirty="0" smtClean="0"/>
              <a:t> implant is in the head which is an exception </a:t>
            </a:r>
            <a:endParaRPr lang="en-US" dirty="0"/>
          </a:p>
        </p:txBody>
      </p:sp>
      <p:sp>
        <p:nvSpPr>
          <p:cNvPr id="4" name="Slide Number Placeholder 3"/>
          <p:cNvSpPr>
            <a:spLocks noGrp="1"/>
          </p:cNvSpPr>
          <p:nvPr>
            <p:ph type="sldNum" sz="quarter" idx="10"/>
          </p:nvPr>
        </p:nvSpPr>
        <p:spPr/>
        <p:txBody>
          <a:bodyPr/>
          <a:lstStyle/>
          <a:p>
            <a:fld id="{DBAD6B29-84D8-B54B-B613-B8A56E470CF9}" type="slidenum">
              <a:rPr lang="en-US" smtClean="0"/>
              <a:t>12</a:t>
            </a:fld>
            <a:endParaRPr lang="en-US" dirty="0"/>
          </a:p>
        </p:txBody>
      </p:sp>
    </p:spTree>
    <p:extLst>
      <p:ext uri="{BB962C8B-B14F-4D97-AF65-F5344CB8AC3E}">
        <p14:creationId xmlns:p14="http://schemas.microsoft.com/office/powerpoint/2010/main" val="3352993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Inverse</a:t>
            </a:r>
            <a:r>
              <a:rPr lang="en-US" baseline="0" dirty="0" smtClean="0"/>
              <a:t> problems</a:t>
            </a:r>
            <a:endParaRPr lang="en-US" dirty="0"/>
          </a:p>
        </p:txBody>
      </p:sp>
      <p:sp>
        <p:nvSpPr>
          <p:cNvPr id="4" name="Slide Number Placeholder 3"/>
          <p:cNvSpPr>
            <a:spLocks noGrp="1"/>
          </p:cNvSpPr>
          <p:nvPr>
            <p:ph type="sldNum" sz="quarter" idx="10"/>
          </p:nvPr>
        </p:nvSpPr>
        <p:spPr/>
        <p:txBody>
          <a:bodyPr/>
          <a:lstStyle/>
          <a:p>
            <a:fld id="{DBAD6B29-84D8-B54B-B613-B8A56E470CF9}" type="slidenum">
              <a:rPr lang="en-US" smtClean="0"/>
              <a:t>13</a:t>
            </a:fld>
            <a:endParaRPr lang="en-US" dirty="0"/>
          </a:p>
        </p:txBody>
      </p:sp>
    </p:spTree>
    <p:extLst>
      <p:ext uri="{BB962C8B-B14F-4D97-AF65-F5344CB8AC3E}">
        <p14:creationId xmlns:p14="http://schemas.microsoft.com/office/powerpoint/2010/main" val="570973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AD6B29-84D8-B54B-B613-B8A56E470CF9}" type="slidenum">
              <a:rPr lang="en-US" smtClean="0"/>
              <a:t>18</a:t>
            </a:fld>
            <a:endParaRPr lang="en-US" dirty="0"/>
          </a:p>
        </p:txBody>
      </p:sp>
    </p:spTree>
    <p:extLst>
      <p:ext uri="{BB962C8B-B14F-4D97-AF65-F5344CB8AC3E}">
        <p14:creationId xmlns:p14="http://schemas.microsoft.com/office/powerpoint/2010/main" val="1238720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Using a portable MEG in convention with fMRI will allow researchers to analyse areas of the brain that could generate seizures and even test different actions performed by volunteers to see the effect they have on the magnetic fields produced by the brain </a:t>
            </a:r>
          </a:p>
          <a:p>
            <a:endParaRPr lang="en-US" dirty="0"/>
          </a:p>
        </p:txBody>
      </p:sp>
      <p:sp>
        <p:nvSpPr>
          <p:cNvPr id="4" name="Slide Number Placeholder 3"/>
          <p:cNvSpPr>
            <a:spLocks noGrp="1"/>
          </p:cNvSpPr>
          <p:nvPr>
            <p:ph type="sldNum" sz="quarter" idx="10"/>
          </p:nvPr>
        </p:nvSpPr>
        <p:spPr/>
        <p:txBody>
          <a:bodyPr/>
          <a:lstStyle/>
          <a:p>
            <a:fld id="{DBAD6B29-84D8-B54B-B613-B8A56E470CF9}" type="slidenum">
              <a:rPr lang="en-US" smtClean="0"/>
              <a:t>22</a:t>
            </a:fld>
            <a:endParaRPr lang="en-US" dirty="0"/>
          </a:p>
        </p:txBody>
      </p:sp>
    </p:spTree>
    <p:extLst>
      <p:ext uri="{BB962C8B-B14F-4D97-AF65-F5344CB8AC3E}">
        <p14:creationId xmlns:p14="http://schemas.microsoft.com/office/powerpoint/2010/main" val="1848835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14/04/18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14/04/18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14/04/18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14/04/18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14/04/18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14/04/18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14/04/18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14/04/18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14/04/18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14/04/18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14/04/18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14/04/18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EG%20in%20Action"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 Id="rId3"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wcax.com/content/news/British-scientists-develop-wearable-MRI-scanner-477763643.html" TargetMode="External"/><Relationship Id="rId3" Type="http://schemas.openxmlformats.org/officeDocument/2006/relationships/hyperlink" Target="https://youtu.be/Hx7_SlvWmEs"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5412"/>
            <a:ext cx="7772400" cy="1470025"/>
          </a:xfrm>
        </p:spPr>
        <p:txBody>
          <a:bodyPr/>
          <a:lstStyle/>
          <a:p>
            <a:r>
              <a:rPr lang="en-US" dirty="0"/>
              <a:t>Magnetoencephalography (</a:t>
            </a:r>
            <a:r>
              <a:rPr lang="en-US" dirty="0" smtClean="0"/>
              <a:t>MEG)</a:t>
            </a:r>
            <a:r>
              <a:rPr lang="en-GB" dirty="0" smtClean="0"/>
              <a:t> </a:t>
            </a:r>
            <a:endParaRPr lang="en-US" dirty="0"/>
          </a:p>
        </p:txBody>
      </p:sp>
      <p:sp>
        <p:nvSpPr>
          <p:cNvPr id="3" name="Subtitle 2"/>
          <p:cNvSpPr>
            <a:spLocks noGrp="1"/>
          </p:cNvSpPr>
          <p:nvPr>
            <p:ph type="subTitle" idx="1"/>
          </p:nvPr>
        </p:nvSpPr>
        <p:spPr>
          <a:xfrm>
            <a:off x="1371600" y="3354917"/>
            <a:ext cx="6400800" cy="2283883"/>
          </a:xfrm>
        </p:spPr>
        <p:txBody>
          <a:bodyPr>
            <a:normAutofit/>
          </a:bodyPr>
          <a:lstStyle/>
          <a:p>
            <a:r>
              <a:rPr lang="en-US" dirty="0" smtClean="0"/>
              <a:t>The Brain Scanner You Can Move Around in </a:t>
            </a:r>
          </a:p>
          <a:p>
            <a:endParaRPr lang="en-US" dirty="0"/>
          </a:p>
          <a:p>
            <a:r>
              <a:rPr lang="en-US" sz="2200" dirty="0" smtClean="0"/>
              <a:t>Josh Suppree</a:t>
            </a:r>
            <a:endParaRPr lang="en-US" sz="2200" dirty="0"/>
          </a:p>
        </p:txBody>
      </p:sp>
    </p:spTree>
    <p:extLst>
      <p:ext uri="{BB962C8B-B14F-4D97-AF65-F5344CB8AC3E}">
        <p14:creationId xmlns:p14="http://schemas.microsoft.com/office/powerpoint/2010/main" val="335077416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Sensors</a:t>
            </a:r>
            <a:endParaRPr lang="en-US" dirty="0"/>
          </a:p>
        </p:txBody>
      </p:sp>
      <p:pic>
        <p:nvPicPr>
          <p:cNvPr id="4" name="Picture 3" descr="MEG Bra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6650" y="2894966"/>
            <a:ext cx="4140200" cy="3529116"/>
          </a:xfrm>
          <a:prstGeom prst="rect">
            <a:avLst/>
          </a:prstGeom>
        </p:spPr>
      </p:pic>
      <p:sp>
        <p:nvSpPr>
          <p:cNvPr id="5" name="TextBox 4"/>
          <p:cNvSpPr txBox="1"/>
          <p:nvPr/>
        </p:nvSpPr>
        <p:spPr>
          <a:xfrm>
            <a:off x="457200" y="1417638"/>
            <a:ext cx="8229600" cy="1477328"/>
          </a:xfrm>
          <a:prstGeom prst="rect">
            <a:avLst/>
          </a:prstGeom>
          <a:noFill/>
        </p:spPr>
        <p:txBody>
          <a:bodyPr wrap="square" rtlCol="0">
            <a:spAutoFit/>
          </a:bodyPr>
          <a:lstStyle/>
          <a:p>
            <a:pPr marL="285750" indent="-285750">
              <a:buFont typeface="Arial"/>
              <a:buChar char="•"/>
            </a:pPr>
            <a:r>
              <a:rPr lang="en-US" dirty="0" smtClean="0"/>
              <a:t>Over 300 sensors </a:t>
            </a:r>
            <a:r>
              <a:rPr lang="en-US" dirty="0"/>
              <a:t>distributed over the </a:t>
            </a:r>
            <a:r>
              <a:rPr lang="en-US" dirty="0" smtClean="0"/>
              <a:t>head which makes </a:t>
            </a:r>
            <a:r>
              <a:rPr lang="en-US" dirty="0"/>
              <a:t>it </a:t>
            </a:r>
            <a:r>
              <a:rPr lang="en-US" dirty="0" smtClean="0"/>
              <a:t>possible </a:t>
            </a:r>
            <a:r>
              <a:rPr lang="en-US" dirty="0"/>
              <a:t>to identify where in the brain the activity is produced with </a:t>
            </a:r>
            <a:r>
              <a:rPr lang="en-US" dirty="0" smtClean="0"/>
              <a:t>great accuracy</a:t>
            </a:r>
          </a:p>
          <a:p>
            <a:pPr marL="285750" indent="-285750">
              <a:buFont typeface="Arial"/>
              <a:buChar char="•"/>
            </a:pPr>
            <a:r>
              <a:rPr lang="en-US" dirty="0" smtClean="0"/>
              <a:t>This </a:t>
            </a:r>
            <a:r>
              <a:rPr lang="en-US" dirty="0"/>
              <a:t>makes MEG suited for studying the human brain as a network</a:t>
            </a:r>
            <a:r>
              <a:rPr lang="en-US" i="1" dirty="0"/>
              <a:t> </a:t>
            </a:r>
            <a:r>
              <a:rPr lang="en-US" dirty="0"/>
              <a:t>of interacting brain areas during performance of various tasks</a:t>
            </a:r>
            <a:r>
              <a:rPr lang="en-GB" dirty="0"/>
              <a:t> </a:t>
            </a:r>
            <a:endParaRPr lang="en-US" dirty="0"/>
          </a:p>
          <a:p>
            <a:endParaRPr lang="en-US" dirty="0"/>
          </a:p>
        </p:txBody>
      </p:sp>
    </p:spTree>
    <p:extLst>
      <p:ext uri="{BB962C8B-B14F-4D97-AF65-F5344CB8AC3E}">
        <p14:creationId xmlns:p14="http://schemas.microsoft.com/office/powerpoint/2010/main" val="419408774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MEG in Actio</a:t>
            </a:r>
            <a:r>
              <a:rPr lang="en-US" dirty="0"/>
              <a:t>n</a:t>
            </a:r>
          </a:p>
        </p:txBody>
      </p:sp>
      <p:sp>
        <p:nvSpPr>
          <p:cNvPr id="3" name="Content Placeholder 2"/>
          <p:cNvSpPr>
            <a:spLocks noGrp="1"/>
          </p:cNvSpPr>
          <p:nvPr>
            <p:ph idx="1"/>
          </p:nvPr>
        </p:nvSpPr>
        <p:spPr/>
        <p:txBody>
          <a:bodyPr/>
          <a:lstStyle/>
          <a:p>
            <a:r>
              <a:rPr lang="en-US" dirty="0">
                <a:hlinkClick r:id="rId2" action="ppaction://hlinkfile"/>
              </a:rPr>
              <a:t>https://youtu.be/pYJW-J_IcC4</a:t>
            </a:r>
            <a:endParaRPr lang="en-US" dirty="0"/>
          </a:p>
        </p:txBody>
      </p:sp>
    </p:spTree>
    <p:extLst>
      <p:ext uri="{BB962C8B-B14F-4D97-AF65-F5344CB8AC3E}">
        <p14:creationId xmlns:p14="http://schemas.microsoft.com/office/powerpoint/2010/main" val="146359346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Advantages of MEG Compared to Other Scanning Techniques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MEG directly measures neuronal electrical activity compared to fMRI which reflect </a:t>
            </a:r>
            <a:r>
              <a:rPr lang="en-US" dirty="0"/>
              <a:t>brain activity indirectly, by measuring the oxygenation of blood flowing near active neurons</a:t>
            </a:r>
            <a:r>
              <a:rPr lang="en-GB" dirty="0"/>
              <a:t> </a:t>
            </a:r>
            <a:r>
              <a:rPr lang="en-GB" dirty="0" smtClean="0"/>
              <a:t>so the results may be less accurate </a:t>
            </a:r>
          </a:p>
          <a:p>
            <a:r>
              <a:rPr lang="en-GB" dirty="0" smtClean="0"/>
              <a:t>MEG scanning </a:t>
            </a:r>
            <a:r>
              <a:rPr lang="en-GB" dirty="0"/>
              <a:t>is </a:t>
            </a:r>
            <a:r>
              <a:rPr lang="en-GB" dirty="0" smtClean="0"/>
              <a:t>very straightforward compared to EEG as </a:t>
            </a:r>
            <a:r>
              <a:rPr lang="en-GB" dirty="0"/>
              <a:t>it doesn’t require electrodes to be attached to the </a:t>
            </a:r>
            <a:r>
              <a:rPr lang="en-GB" dirty="0" smtClean="0"/>
              <a:t>skin and the person can simply sit in a chair and rest their head in the scanner </a:t>
            </a:r>
          </a:p>
          <a:p>
            <a:r>
              <a:rPr lang="en-GB" dirty="0"/>
              <a:t>MEG does not emit radiation </a:t>
            </a:r>
            <a:r>
              <a:rPr lang="en-GB" dirty="0" smtClean="0"/>
              <a:t>meaning </a:t>
            </a:r>
            <a:r>
              <a:rPr lang="en-GB" dirty="0"/>
              <a:t>even people with pacemakers and medical implants can be scanned </a:t>
            </a:r>
            <a:r>
              <a:rPr lang="en-GB" dirty="0" smtClean="0"/>
              <a:t>safely</a:t>
            </a:r>
            <a:r>
              <a:rPr lang="en-GB" dirty="0"/>
              <a:t> </a:t>
            </a:r>
            <a:endParaRPr lang="en-GB" dirty="0"/>
          </a:p>
          <a:p>
            <a:r>
              <a:rPr lang="en-GB" dirty="0"/>
              <a:t>MEG tells us where in </a:t>
            </a:r>
            <a:r>
              <a:rPr lang="en-GB" dirty="0" smtClean="0"/>
              <a:t>brain specific </a:t>
            </a:r>
            <a:r>
              <a:rPr lang="en-GB" dirty="0"/>
              <a:t>activity is </a:t>
            </a:r>
            <a:r>
              <a:rPr lang="en-GB" dirty="0" smtClean="0"/>
              <a:t>happening - </a:t>
            </a:r>
            <a:r>
              <a:rPr lang="en-GB" dirty="0"/>
              <a:t>By combining this with a </a:t>
            </a:r>
            <a:r>
              <a:rPr lang="en-GB" dirty="0" smtClean="0"/>
              <a:t>image </a:t>
            </a:r>
            <a:r>
              <a:rPr lang="en-GB" dirty="0"/>
              <a:t>from an </a:t>
            </a:r>
            <a:r>
              <a:rPr lang="en-GB" dirty="0" smtClean="0"/>
              <a:t>MRI </a:t>
            </a:r>
            <a:r>
              <a:rPr lang="en-GB" dirty="0"/>
              <a:t>activity can be found in specific regions of a person’s </a:t>
            </a:r>
            <a:r>
              <a:rPr lang="en-GB" dirty="0" smtClean="0"/>
              <a:t>brain </a:t>
            </a:r>
            <a:r>
              <a:rPr lang="mr-IN" dirty="0" smtClean="0"/>
              <a:t>–</a:t>
            </a:r>
            <a:r>
              <a:rPr lang="en-GB" dirty="0" smtClean="0"/>
              <a:t> This is useful in understanding disorders</a:t>
            </a:r>
            <a:endParaRPr lang="en-GB" dirty="0"/>
          </a:p>
          <a:p>
            <a:endParaRPr lang="en-GB" dirty="0" smtClean="0"/>
          </a:p>
          <a:p>
            <a:endParaRPr lang="en-GB" dirty="0" smtClean="0"/>
          </a:p>
          <a:p>
            <a:endParaRPr lang="en-US" dirty="0"/>
          </a:p>
        </p:txBody>
      </p:sp>
    </p:spTree>
    <p:extLst>
      <p:ext uri="{BB962C8B-B14F-4D97-AF65-F5344CB8AC3E}">
        <p14:creationId xmlns:p14="http://schemas.microsoft.com/office/powerpoint/2010/main" val="58899295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Disadvantages of MEG Compared to Other Scanning Techniques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Due to very accurate signals being used MEG scans can take anywhere from 30 minutes to 3 hours to complete which </a:t>
            </a:r>
            <a:r>
              <a:rPr lang="en-US" dirty="0" smtClean="0"/>
              <a:t>isn</a:t>
            </a:r>
            <a:r>
              <a:rPr lang="mr-IN" dirty="0" smtClean="0"/>
              <a:t>’</a:t>
            </a:r>
            <a:r>
              <a:rPr lang="en-US" dirty="0" smtClean="0"/>
              <a:t>t very effective in emergency situations </a:t>
            </a:r>
          </a:p>
          <a:p>
            <a:r>
              <a:rPr lang="en-US" dirty="0" smtClean="0"/>
              <a:t>The findings of MEG scans are based on a number of assumptions and algorithms which all haven’t been proved true themselves </a:t>
            </a:r>
          </a:p>
          <a:p>
            <a:r>
              <a:rPr lang="en-US" dirty="0" smtClean="0"/>
              <a:t>MEG scans aren’t catered for use on children as many are unable to sit for such long periods of time in a magnetically shielded room alone </a:t>
            </a:r>
          </a:p>
          <a:p>
            <a:r>
              <a:rPr lang="en-US" dirty="0" smtClean="0"/>
              <a:t>As MEG scans are usually done in conjunction with EEG and fMRI scans they are very expensive to use and require skilled professionals </a:t>
            </a:r>
          </a:p>
          <a:p>
            <a:pPr marL="0" indent="0">
              <a:buNone/>
            </a:pPr>
            <a:endParaRPr lang="en-US" dirty="0" smtClean="0"/>
          </a:p>
          <a:p>
            <a:endParaRPr lang="en-US" dirty="0"/>
          </a:p>
        </p:txBody>
      </p:sp>
    </p:spTree>
    <p:extLst>
      <p:ext uri="{BB962C8B-B14F-4D97-AF65-F5344CB8AC3E}">
        <p14:creationId xmlns:p14="http://schemas.microsoft.com/office/powerpoint/2010/main" val="306466804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Portable MEG </a:t>
            </a:r>
            <a:r>
              <a:rPr lang="en-US" dirty="0"/>
              <a:t>S</a:t>
            </a:r>
            <a:r>
              <a:rPr lang="en-US" dirty="0" smtClean="0"/>
              <a:t>canning Techniques</a:t>
            </a:r>
            <a:endParaRPr lang="en-US" dirty="0"/>
          </a:p>
        </p:txBody>
      </p:sp>
      <p:sp>
        <p:nvSpPr>
          <p:cNvPr id="3" name="Content Placeholder 2"/>
          <p:cNvSpPr>
            <a:spLocks noGrp="1"/>
          </p:cNvSpPr>
          <p:nvPr>
            <p:ph idx="1"/>
          </p:nvPr>
        </p:nvSpPr>
        <p:spPr/>
        <p:txBody>
          <a:bodyPr/>
          <a:lstStyle/>
          <a:p>
            <a:r>
              <a:rPr lang="en-US" dirty="0" smtClean="0"/>
              <a:t>“On the 21</a:t>
            </a:r>
            <a:r>
              <a:rPr lang="en-US" baseline="30000" dirty="0" smtClean="0"/>
              <a:t>st</a:t>
            </a:r>
            <a:r>
              <a:rPr lang="en-US" dirty="0" smtClean="0"/>
              <a:t> March 2018 </a:t>
            </a:r>
            <a:r>
              <a:rPr lang="en-GB" dirty="0" smtClean="0">
                <a:solidFill>
                  <a:srgbClr val="FFFFFF"/>
                </a:solidFill>
              </a:rPr>
              <a:t>Richard </a:t>
            </a:r>
            <a:r>
              <a:rPr lang="en-GB" dirty="0" smtClean="0">
                <a:solidFill>
                  <a:srgbClr val="FFFFFF"/>
                </a:solidFill>
              </a:rPr>
              <a:t>Bowtell</a:t>
            </a:r>
            <a:r>
              <a:rPr lang="en-US" dirty="0">
                <a:solidFill>
                  <a:srgbClr val="FFFFFF"/>
                </a:solidFill>
              </a:rPr>
              <a:t> from the University of Nottingham, and his colleagues have designed a portable MEG device that is worn like a helmet, allowing people to move freely during scanning. They tested the device on four people while they moved their fingers, and got results similar to those achieved using a traditional MEG </a:t>
            </a:r>
            <a:r>
              <a:rPr lang="en-US" dirty="0" smtClean="0">
                <a:solidFill>
                  <a:srgbClr val="FFFFFF"/>
                </a:solidFill>
              </a:rPr>
              <a:t>scanner” </a:t>
            </a:r>
            <a:r>
              <a:rPr lang="mr-IN" dirty="0" smtClean="0">
                <a:solidFill>
                  <a:srgbClr val="FFFFFF"/>
                </a:solidFill>
              </a:rPr>
              <a:t>–</a:t>
            </a:r>
            <a:r>
              <a:rPr lang="en-US" dirty="0" smtClean="0">
                <a:solidFill>
                  <a:srgbClr val="FFFFFF"/>
                </a:solidFill>
              </a:rPr>
              <a:t> BBC News</a:t>
            </a:r>
            <a:endParaRPr lang="en-GB" dirty="0">
              <a:solidFill>
                <a:srgbClr val="FFFFFF"/>
              </a:solidFill>
            </a:endParaRPr>
          </a:p>
          <a:p>
            <a:endParaRPr lang="en-US" dirty="0"/>
          </a:p>
        </p:txBody>
      </p:sp>
    </p:spTree>
    <p:extLst>
      <p:ext uri="{BB962C8B-B14F-4D97-AF65-F5344CB8AC3E}">
        <p14:creationId xmlns:p14="http://schemas.microsoft.com/office/powerpoint/2010/main" val="305495881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earable MEG 2.jpe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0167" y="645583"/>
            <a:ext cx="7260166" cy="5609167"/>
          </a:xfrm>
          <a:prstGeom prst="rect">
            <a:avLst/>
          </a:prstGeom>
        </p:spPr>
      </p:pic>
    </p:spTree>
    <p:extLst>
      <p:ext uri="{BB962C8B-B14F-4D97-AF65-F5344CB8AC3E}">
        <p14:creationId xmlns:p14="http://schemas.microsoft.com/office/powerpoint/2010/main" val="336143445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earable ME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333" y="1841498"/>
            <a:ext cx="3291417" cy="3958167"/>
          </a:xfrm>
          <a:prstGeom prst="rect">
            <a:avLst/>
          </a:prstGeom>
        </p:spPr>
      </p:pic>
      <p:pic>
        <p:nvPicPr>
          <p:cNvPr id="6" name="Picture 5" descr="MEG .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0333" y="1841499"/>
            <a:ext cx="3983061" cy="3958167"/>
          </a:xfrm>
          <a:prstGeom prst="rect">
            <a:avLst/>
          </a:prstGeom>
        </p:spPr>
      </p:pic>
      <p:sp>
        <p:nvSpPr>
          <p:cNvPr id="7" name="Oval 6"/>
          <p:cNvSpPr/>
          <p:nvPr/>
        </p:nvSpPr>
        <p:spPr>
          <a:xfrm>
            <a:off x="5714999" y="3577167"/>
            <a:ext cx="963084" cy="1132416"/>
          </a:xfrm>
          <a:prstGeom prst="ellipse">
            <a:avLst/>
          </a:prstGeom>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5607797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Portable System</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Compared to conventional MEG systems people can now move freely (within limits) and do activities which they could never previously do </a:t>
            </a:r>
          </a:p>
          <a:p>
            <a:r>
              <a:rPr lang="en-US" dirty="0" smtClean="0"/>
              <a:t>The device is now suitable for babies, children and people with movement disabilities</a:t>
            </a:r>
            <a:r>
              <a:rPr lang="en-GB" b="1" dirty="0"/>
              <a:t> </a:t>
            </a:r>
            <a:endParaRPr lang="en-GB" dirty="0"/>
          </a:p>
          <a:p>
            <a:r>
              <a:rPr lang="en-GB" dirty="0" smtClean="0"/>
              <a:t>Instead of having to sit in a large machine in a magnetically sealed room quantum sensors have been developed </a:t>
            </a:r>
            <a:r>
              <a:rPr lang="en-GB" dirty="0"/>
              <a:t>into a head </a:t>
            </a:r>
            <a:r>
              <a:rPr lang="en-GB" dirty="0" smtClean="0"/>
              <a:t>cast and can now be paired with </a:t>
            </a:r>
            <a:r>
              <a:rPr lang="en-GB" dirty="0"/>
              <a:t>a system for </a:t>
            </a:r>
            <a:r>
              <a:rPr lang="en-GB" dirty="0" smtClean="0"/>
              <a:t>cancelling out</a:t>
            </a:r>
            <a:r>
              <a:rPr lang="en-GB" dirty="0"/>
              <a:t> background magnetic </a:t>
            </a:r>
            <a:r>
              <a:rPr lang="en-GB" dirty="0" smtClean="0"/>
              <a:t>fields</a:t>
            </a:r>
          </a:p>
          <a:p>
            <a:r>
              <a:rPr lang="en-GB" dirty="0" smtClean="0"/>
              <a:t>Each scanner is 3D printed to fit a persons head comfortably and the sensors can be attached above the target area</a:t>
            </a:r>
          </a:p>
        </p:txBody>
      </p:sp>
    </p:spTree>
    <p:extLst>
      <p:ext uri="{BB962C8B-B14F-4D97-AF65-F5344CB8AC3E}">
        <p14:creationId xmlns:p14="http://schemas.microsoft.com/office/powerpoint/2010/main" val="97724249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Portable System</a:t>
            </a:r>
            <a:endParaRPr lang="en-US" dirty="0"/>
          </a:p>
        </p:txBody>
      </p:sp>
      <p:sp>
        <p:nvSpPr>
          <p:cNvPr id="3" name="Content Placeholder 2"/>
          <p:cNvSpPr>
            <a:spLocks noGrp="1"/>
          </p:cNvSpPr>
          <p:nvPr>
            <p:ph idx="1"/>
          </p:nvPr>
        </p:nvSpPr>
        <p:spPr/>
        <p:txBody>
          <a:bodyPr>
            <a:normAutofit/>
          </a:bodyPr>
          <a:lstStyle/>
          <a:p>
            <a:r>
              <a:rPr lang="en-US" dirty="0" smtClean="0"/>
              <a:t>In order to test their new machine on volunteers scientists </a:t>
            </a:r>
            <a:r>
              <a:rPr lang="en-GB" dirty="0"/>
              <a:t>recorded the </a:t>
            </a:r>
            <a:r>
              <a:rPr lang="en-GB" dirty="0" smtClean="0"/>
              <a:t>volunteers brain </a:t>
            </a:r>
            <a:r>
              <a:rPr lang="en-GB" dirty="0"/>
              <a:t>activity while they performed different tasks that involve head movement, such as bouncing a ball on a paddle or drinking from a mug</a:t>
            </a:r>
          </a:p>
          <a:p>
            <a:pPr fontAlgn="base"/>
            <a:r>
              <a:rPr lang="en-GB" dirty="0" smtClean="0"/>
              <a:t>This brain response is measured the same way conventional MEG scans are measured</a:t>
            </a:r>
          </a:p>
          <a:p>
            <a:pPr marL="0" indent="0" fontAlgn="base">
              <a:buNone/>
            </a:pPr>
            <a:endParaRPr lang="en-GB" dirty="0"/>
          </a:p>
          <a:p>
            <a:endParaRPr lang="en-US" dirty="0"/>
          </a:p>
        </p:txBody>
      </p:sp>
    </p:spTree>
    <p:extLst>
      <p:ext uri="{BB962C8B-B14F-4D97-AF65-F5344CB8AC3E}">
        <p14:creationId xmlns:p14="http://schemas.microsoft.com/office/powerpoint/2010/main" val="116547861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04-14 at 3.43.3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7416" y="252902"/>
            <a:ext cx="5810250" cy="3034172"/>
          </a:xfrm>
          <a:prstGeom prst="rect">
            <a:avLst/>
          </a:prstGeom>
        </p:spPr>
      </p:pic>
      <p:pic>
        <p:nvPicPr>
          <p:cNvPr id="5" name="Picture 4" descr="Screen Shot 2018-04-14 at 3.43.0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7416" y="3427902"/>
            <a:ext cx="5810250" cy="3034172"/>
          </a:xfrm>
          <a:prstGeom prst="rect">
            <a:avLst/>
          </a:prstGeom>
        </p:spPr>
      </p:pic>
    </p:spTree>
    <p:extLst>
      <p:ext uri="{BB962C8B-B14F-4D97-AF65-F5344CB8AC3E}">
        <p14:creationId xmlns:p14="http://schemas.microsoft.com/office/powerpoint/2010/main" val="165368936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MEG</a:t>
            </a:r>
            <a:endParaRPr lang="en-US" dirty="0"/>
          </a:p>
        </p:txBody>
      </p:sp>
      <p:pic>
        <p:nvPicPr>
          <p:cNvPr id="6" name="Picture 5" descr="Screen Shot 2018-04-14 at 11.01.4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500" y="1417638"/>
            <a:ext cx="7483055" cy="5027612"/>
          </a:xfrm>
          <a:prstGeom prst="rect">
            <a:avLst/>
          </a:prstGeom>
        </p:spPr>
      </p:pic>
    </p:spTree>
    <p:extLst>
      <p:ext uri="{BB962C8B-B14F-4D97-AF65-F5344CB8AC3E}">
        <p14:creationId xmlns:p14="http://schemas.microsoft.com/office/powerpoint/2010/main" val="87246640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of the Scanner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At this point in development outside radiation can still have an effect on the accuracy of results so volunteers can only move their heads 20-40cm at a time </a:t>
            </a:r>
            <a:r>
              <a:rPr lang="mr-IN" dirty="0" smtClean="0"/>
              <a:t>–</a:t>
            </a:r>
            <a:r>
              <a:rPr lang="en-US" dirty="0" smtClean="0"/>
              <a:t> In the next stage of development the researchers aim is for subjects to be able to stand up and move around whilst their brain is being scanned</a:t>
            </a:r>
          </a:p>
          <a:p>
            <a:r>
              <a:rPr lang="en-US" dirty="0" smtClean="0"/>
              <a:t>The way the aim to do this is by </a:t>
            </a:r>
            <a:r>
              <a:rPr lang="en-GB" dirty="0" smtClean="0"/>
              <a:t>integrating background</a:t>
            </a:r>
            <a:r>
              <a:rPr lang="en-GB" dirty="0"/>
              <a:t>-</a:t>
            </a:r>
            <a:r>
              <a:rPr lang="en-GB" dirty="0" smtClean="0"/>
              <a:t>cancelling </a:t>
            </a:r>
            <a:r>
              <a:rPr lang="en-GB" dirty="0"/>
              <a:t>coils into the walls of the </a:t>
            </a:r>
            <a:r>
              <a:rPr lang="en-GB" dirty="0" smtClean="0"/>
              <a:t>room</a:t>
            </a:r>
            <a:r>
              <a:rPr lang="en-GB" dirty="0"/>
              <a:t> </a:t>
            </a:r>
            <a:r>
              <a:rPr lang="en-GB" dirty="0" smtClean="0"/>
              <a:t>which will allow </a:t>
            </a:r>
            <a:r>
              <a:rPr lang="en-GB" dirty="0"/>
              <a:t>the subject to walk </a:t>
            </a:r>
            <a:r>
              <a:rPr lang="en-GB" dirty="0" smtClean="0"/>
              <a:t>around</a:t>
            </a:r>
            <a:r>
              <a:rPr lang="en-GB" dirty="0"/>
              <a:t> </a:t>
            </a:r>
          </a:p>
          <a:p>
            <a:endParaRPr lang="en-US" dirty="0"/>
          </a:p>
        </p:txBody>
      </p:sp>
    </p:spTree>
    <p:extLst>
      <p:ext uri="{BB962C8B-B14F-4D97-AF65-F5344CB8AC3E}">
        <p14:creationId xmlns:p14="http://schemas.microsoft.com/office/powerpoint/2010/main" val="221249989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to Portable EEG </a:t>
            </a:r>
            <a:endParaRPr lang="en-US" dirty="0"/>
          </a:p>
        </p:txBody>
      </p:sp>
      <p:sp>
        <p:nvSpPr>
          <p:cNvPr id="3" name="Content Placeholder 2"/>
          <p:cNvSpPr>
            <a:spLocks noGrp="1"/>
          </p:cNvSpPr>
          <p:nvPr>
            <p:ph idx="1"/>
          </p:nvPr>
        </p:nvSpPr>
        <p:spPr/>
        <p:txBody>
          <a:bodyPr/>
          <a:lstStyle/>
          <a:p>
            <a:r>
              <a:rPr lang="en-US" dirty="0" smtClean="0"/>
              <a:t>Scientist’s have already developed a portable EEG scanner however MEG scans can pinpoint the precise location of activity in the brain whereas EEG reflects voltages in the brain which aren’t as useful in measuring on-going brain activity</a:t>
            </a:r>
            <a:endParaRPr lang="en-US" dirty="0"/>
          </a:p>
        </p:txBody>
      </p:sp>
    </p:spTree>
    <p:extLst>
      <p:ext uri="{BB962C8B-B14F-4D97-AF65-F5344CB8AC3E}">
        <p14:creationId xmlns:p14="http://schemas.microsoft.com/office/powerpoint/2010/main" val="116187412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 </a:t>
            </a:r>
            <a:r>
              <a:rPr lang="mr-IN" dirty="0" smtClean="0"/>
              <a:t>–</a:t>
            </a:r>
            <a:r>
              <a:rPr lang="en-US" dirty="0" smtClean="0"/>
              <a:t> Epilepsy </a:t>
            </a:r>
            <a:endParaRPr lang="en-US" dirty="0"/>
          </a:p>
        </p:txBody>
      </p:sp>
      <p:sp>
        <p:nvSpPr>
          <p:cNvPr id="3" name="Content Placeholder 2"/>
          <p:cNvSpPr>
            <a:spLocks noGrp="1"/>
          </p:cNvSpPr>
          <p:nvPr>
            <p:ph idx="1"/>
          </p:nvPr>
        </p:nvSpPr>
        <p:spPr/>
        <p:txBody>
          <a:bodyPr>
            <a:normAutofit fontScale="62500" lnSpcReduction="20000"/>
          </a:bodyPr>
          <a:lstStyle/>
          <a:p>
            <a:r>
              <a:rPr lang="en-GB" dirty="0"/>
              <a:t>MEG generates </a:t>
            </a:r>
            <a:r>
              <a:rPr lang="en-GB" dirty="0" smtClean="0"/>
              <a:t>a accurate </a:t>
            </a:r>
            <a:r>
              <a:rPr lang="en-GB" dirty="0"/>
              <a:t>representation of the magnetic fields produced by </a:t>
            </a:r>
            <a:r>
              <a:rPr lang="en-GB" dirty="0" smtClean="0"/>
              <a:t>neurons in the brain </a:t>
            </a:r>
          </a:p>
          <a:p>
            <a:r>
              <a:rPr lang="en-GB" dirty="0" smtClean="0"/>
              <a:t>Using a portable MEG in convention with fMRI will allow researchers to analyse </a:t>
            </a:r>
            <a:r>
              <a:rPr lang="en-GB" dirty="0"/>
              <a:t>a</a:t>
            </a:r>
            <a:r>
              <a:rPr lang="en-GB" dirty="0" smtClean="0"/>
              <a:t>reas </a:t>
            </a:r>
            <a:r>
              <a:rPr lang="en-GB" dirty="0"/>
              <a:t>of the brain that could generate </a:t>
            </a:r>
            <a:r>
              <a:rPr lang="en-GB" dirty="0" smtClean="0"/>
              <a:t>seizures and even test different actions performed by volunteers to see the effect they have on the magnetic fields produced outside the brain </a:t>
            </a:r>
          </a:p>
          <a:p>
            <a:r>
              <a:rPr lang="en-GB" dirty="0" smtClean="0"/>
              <a:t>This can improve </a:t>
            </a:r>
            <a:r>
              <a:rPr lang="en-GB" dirty="0"/>
              <a:t>the detection of potential sources of seizures by revealing the exact location of the </a:t>
            </a:r>
            <a:r>
              <a:rPr lang="en-GB" dirty="0" smtClean="0"/>
              <a:t>problem</a:t>
            </a:r>
          </a:p>
          <a:p>
            <a:r>
              <a:rPr lang="en-GB" dirty="0"/>
              <a:t>MEG may be able to confirm that the </a:t>
            </a:r>
            <a:r>
              <a:rPr lang="en-GB" dirty="0" smtClean="0"/>
              <a:t>epileptiform</a:t>
            </a:r>
            <a:r>
              <a:rPr lang="en-GB" dirty="0" smtClean="0"/>
              <a:t> </a:t>
            </a:r>
            <a:r>
              <a:rPr lang="en-GB" dirty="0"/>
              <a:t>discharges (the brain waves typical of epilepsy) are indeed arising from the </a:t>
            </a:r>
            <a:r>
              <a:rPr lang="en-GB" dirty="0" smtClean="0"/>
              <a:t>lesion identified using MRI scans and decide what the best course of treatment would be and whether that includes surgery</a:t>
            </a:r>
            <a:endParaRPr lang="en-GB" dirty="0"/>
          </a:p>
          <a:p>
            <a:r>
              <a:rPr lang="en-US" dirty="0"/>
              <a:t> </a:t>
            </a:r>
            <a:r>
              <a:rPr lang="en-US" dirty="0" smtClean="0"/>
              <a:t>In </a:t>
            </a:r>
            <a:r>
              <a:rPr lang="en-GB" dirty="0"/>
              <a:t>patients who have brain </a:t>
            </a:r>
            <a:r>
              <a:rPr lang="en-GB" dirty="0" smtClean="0"/>
              <a:t>tumours </a:t>
            </a:r>
            <a:r>
              <a:rPr lang="en-GB" dirty="0"/>
              <a:t>or other </a:t>
            </a:r>
            <a:r>
              <a:rPr lang="en-GB" dirty="0" smtClean="0"/>
              <a:t>lesions</a:t>
            </a:r>
            <a:r>
              <a:rPr lang="en-GB" dirty="0"/>
              <a:t> </a:t>
            </a:r>
            <a:r>
              <a:rPr lang="en-GB" dirty="0" smtClean="0"/>
              <a:t>MEG </a:t>
            </a:r>
            <a:r>
              <a:rPr lang="en-GB" dirty="0"/>
              <a:t>may be able to map the exact location of the normally functioning areas near the </a:t>
            </a:r>
            <a:r>
              <a:rPr lang="en-GB" dirty="0" smtClean="0"/>
              <a:t>lesion and surgery </a:t>
            </a:r>
            <a:r>
              <a:rPr lang="en-GB" dirty="0"/>
              <a:t>to remove the </a:t>
            </a:r>
            <a:r>
              <a:rPr lang="en-GB" dirty="0" smtClean="0"/>
              <a:t>tumour </a:t>
            </a:r>
            <a:r>
              <a:rPr lang="en-GB" dirty="0"/>
              <a:t>can be planned to lessen postoperative weakness or loss of brain </a:t>
            </a:r>
            <a:r>
              <a:rPr lang="en-GB" dirty="0" smtClean="0"/>
              <a:t>function</a:t>
            </a:r>
            <a:endParaRPr lang="en-GB" dirty="0"/>
          </a:p>
          <a:p>
            <a:endParaRPr lang="en-GB" dirty="0"/>
          </a:p>
          <a:p>
            <a:endParaRPr lang="en-GB" dirty="0"/>
          </a:p>
          <a:p>
            <a:endParaRPr lang="en-GB" dirty="0"/>
          </a:p>
          <a:p>
            <a:endParaRPr lang="en-GB" dirty="0"/>
          </a:p>
          <a:p>
            <a:endParaRPr lang="en-GB" dirty="0"/>
          </a:p>
          <a:p>
            <a:endParaRPr lang="en-GB" dirty="0"/>
          </a:p>
          <a:p>
            <a:pPr marL="0" indent="0">
              <a:buNone/>
            </a:pPr>
            <a:endParaRPr lang="en-US" dirty="0"/>
          </a:p>
        </p:txBody>
      </p:sp>
    </p:spTree>
    <p:extLst>
      <p:ext uri="{BB962C8B-B14F-4D97-AF65-F5344CB8AC3E}">
        <p14:creationId xmlns:p14="http://schemas.microsoft.com/office/powerpoint/2010/main" val="420273860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a:t>
            </a:r>
            <a:r>
              <a:rPr lang="mr-IN" dirty="0" smtClean="0"/>
              <a:t>–</a:t>
            </a:r>
            <a:r>
              <a:rPr lang="en-US" dirty="0" smtClean="0"/>
              <a:t> Parkinson’s </a:t>
            </a:r>
            <a:endParaRPr lang="en-US" dirty="0"/>
          </a:p>
        </p:txBody>
      </p:sp>
      <p:sp>
        <p:nvSpPr>
          <p:cNvPr id="3" name="Content Placeholder 2"/>
          <p:cNvSpPr>
            <a:spLocks noGrp="1"/>
          </p:cNvSpPr>
          <p:nvPr>
            <p:ph idx="1"/>
          </p:nvPr>
        </p:nvSpPr>
        <p:spPr/>
        <p:txBody>
          <a:bodyPr>
            <a:normAutofit fontScale="70000" lnSpcReduction="20000"/>
          </a:bodyPr>
          <a:lstStyle/>
          <a:p>
            <a:r>
              <a:rPr lang="en-GB" b="1" dirty="0"/>
              <a:t>Parkinson's disease is a condition in which parts of the brain become progressively damaged over many </a:t>
            </a:r>
            <a:r>
              <a:rPr lang="en-GB" b="1" dirty="0" smtClean="0"/>
              <a:t>years</a:t>
            </a:r>
            <a:endParaRPr lang="en-GB" dirty="0"/>
          </a:p>
          <a:p>
            <a:r>
              <a:rPr lang="en-GB" dirty="0"/>
              <a:t>The three main symptoms of Parkinson's disease are:</a:t>
            </a:r>
          </a:p>
          <a:p>
            <a:pPr lvl="1"/>
            <a:r>
              <a:rPr lang="en-US" dirty="0"/>
              <a:t>involuntary shaking of particular parts of the body  </a:t>
            </a:r>
          </a:p>
          <a:p>
            <a:pPr lvl="1"/>
            <a:r>
              <a:rPr lang="en-US" dirty="0" smtClean="0"/>
              <a:t>slow </a:t>
            </a:r>
            <a:r>
              <a:rPr lang="en-US" dirty="0"/>
              <a:t>movement</a:t>
            </a:r>
          </a:p>
          <a:p>
            <a:pPr lvl="1"/>
            <a:r>
              <a:rPr lang="en-US" dirty="0"/>
              <a:t>stiff and inflexible </a:t>
            </a:r>
            <a:endParaRPr lang="en-US" dirty="0" smtClean="0"/>
          </a:p>
          <a:p>
            <a:r>
              <a:rPr lang="en-US" dirty="0" smtClean="0"/>
              <a:t>Portable MEG is extremely useful for Parkinson’s patients as it allows them to move around during being scanned without affecting the accuracy of results </a:t>
            </a:r>
          </a:p>
          <a:p>
            <a:r>
              <a:rPr lang="en-US" dirty="0" smtClean="0"/>
              <a:t>Every time an involuntary movement occurs it will be picked up by the quantum scanners and again when combined with MRI scans researchers will be able to see exactly what part of the brain is being used and if brain surgery is an option for treatment </a:t>
            </a:r>
          </a:p>
          <a:p>
            <a:pPr marL="0" indent="0">
              <a:buNone/>
            </a:pPr>
            <a:endParaRPr lang="en-US" dirty="0"/>
          </a:p>
        </p:txBody>
      </p:sp>
    </p:spTree>
    <p:extLst>
      <p:ext uri="{BB962C8B-B14F-4D97-AF65-F5344CB8AC3E}">
        <p14:creationId xmlns:p14="http://schemas.microsoft.com/office/powerpoint/2010/main" val="134050159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 </a:t>
            </a:r>
            <a:r>
              <a:rPr lang="mr-IN" dirty="0" smtClean="0"/>
              <a:t>–</a:t>
            </a:r>
            <a:r>
              <a:rPr lang="en-US" dirty="0" smtClean="0"/>
              <a:t> OCD and Other Mental Disorders</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b="1" dirty="0" smtClean="0"/>
              <a:t>OCD is an anxiety disorder where obsessive thoughts leads to compulsive behaviors </a:t>
            </a:r>
          </a:p>
          <a:p>
            <a:r>
              <a:rPr lang="en-US" dirty="0" smtClean="0"/>
              <a:t>Right now there is a number of explanations for OCD </a:t>
            </a:r>
          </a:p>
          <a:p>
            <a:r>
              <a:rPr lang="en-US" dirty="0" smtClean="0"/>
              <a:t>OCD patients could wear a portable MEG and see the changes in brain activity that occur when obsessions and compulsions are active</a:t>
            </a:r>
          </a:p>
          <a:p>
            <a:pPr marL="0" indent="0">
              <a:buNone/>
            </a:pPr>
            <a:r>
              <a:rPr lang="en-US" dirty="0"/>
              <a:t>	</a:t>
            </a:r>
            <a:r>
              <a:rPr lang="en-US" dirty="0" smtClean="0"/>
              <a:t>e.g. Obsession </a:t>
            </a:r>
            <a:r>
              <a:rPr lang="mr-IN" dirty="0" smtClean="0"/>
              <a:t>–</a:t>
            </a:r>
            <a:r>
              <a:rPr lang="en-US" dirty="0" smtClean="0"/>
              <a:t> holding a cloth which is dirty</a:t>
            </a:r>
          </a:p>
          <a:p>
            <a:pPr marL="0" indent="0">
              <a:buNone/>
            </a:pPr>
            <a:r>
              <a:rPr lang="en-US" dirty="0"/>
              <a:t>	</a:t>
            </a:r>
            <a:r>
              <a:rPr lang="en-US" dirty="0" smtClean="0"/>
              <a:t>Compulsion </a:t>
            </a:r>
            <a:r>
              <a:rPr lang="mr-IN" dirty="0" smtClean="0"/>
              <a:t>–</a:t>
            </a:r>
            <a:r>
              <a:rPr lang="en-US" dirty="0" smtClean="0"/>
              <a:t> Washing hands to remove 	germs</a:t>
            </a:r>
          </a:p>
          <a:p>
            <a:r>
              <a:rPr lang="en-US" dirty="0" smtClean="0"/>
              <a:t>This could allow researchers to provide evidence for explanations to OCD and other disorders</a:t>
            </a:r>
          </a:p>
          <a:p>
            <a:pPr marL="0" indent="0">
              <a:buNone/>
            </a:pPr>
            <a:endParaRPr lang="en-US" dirty="0"/>
          </a:p>
        </p:txBody>
      </p:sp>
    </p:spTree>
    <p:extLst>
      <p:ext uri="{BB962C8B-B14F-4D97-AF65-F5344CB8AC3E}">
        <p14:creationId xmlns:p14="http://schemas.microsoft.com/office/powerpoint/2010/main" val="346161045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MEG</a:t>
            </a:r>
            <a:endParaRPr lang="en-US" dirty="0"/>
          </a:p>
        </p:txBody>
      </p:sp>
      <p:sp>
        <p:nvSpPr>
          <p:cNvPr id="3" name="Content Placeholder 2"/>
          <p:cNvSpPr>
            <a:spLocks noGrp="1"/>
          </p:cNvSpPr>
          <p:nvPr>
            <p:ph idx="1"/>
          </p:nvPr>
        </p:nvSpPr>
        <p:spPr/>
        <p:txBody>
          <a:bodyPr/>
          <a:lstStyle/>
          <a:p>
            <a:r>
              <a:rPr lang="en-US" dirty="0">
                <a:hlinkClick r:id="rId2"/>
              </a:rPr>
              <a:t>http://www.wcax.com/content/news/British-scientists-develop-wearable-MRI-scanner-477763643.</a:t>
            </a:r>
            <a:r>
              <a:rPr lang="en-US" dirty="0" smtClean="0">
                <a:hlinkClick r:id="rId2"/>
              </a:rPr>
              <a:t>html</a:t>
            </a:r>
            <a:endParaRPr lang="en-US" dirty="0" smtClean="0"/>
          </a:p>
          <a:p>
            <a:r>
              <a:rPr lang="en-US" dirty="0">
                <a:hlinkClick r:id="rId3"/>
              </a:rPr>
              <a:t>https://youtu.be/</a:t>
            </a:r>
            <a:r>
              <a:rPr lang="en-US" dirty="0" smtClean="0">
                <a:hlinkClick r:id="rId3"/>
              </a:rPr>
              <a:t>Hx7_SlvWmEs</a:t>
            </a:r>
            <a:endParaRPr lang="en-US" dirty="0" smtClean="0"/>
          </a:p>
          <a:p>
            <a:pPr marL="0" indent="0">
              <a:buNone/>
            </a:pPr>
            <a:endParaRPr lang="en-US" dirty="0"/>
          </a:p>
          <a:p>
            <a:endParaRPr lang="en-US" dirty="0"/>
          </a:p>
        </p:txBody>
      </p:sp>
    </p:spTree>
    <p:extLst>
      <p:ext uri="{BB962C8B-B14F-4D97-AF65-F5344CB8AC3E}">
        <p14:creationId xmlns:p14="http://schemas.microsoft.com/office/powerpoint/2010/main" val="296695142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832106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Traditional MEG Scanning Techniques</a:t>
            </a:r>
            <a:endParaRPr lang="en-US" dirty="0"/>
          </a:p>
        </p:txBody>
      </p:sp>
      <p:sp>
        <p:nvSpPr>
          <p:cNvPr id="3" name="Content Placeholder 2"/>
          <p:cNvSpPr>
            <a:spLocks noGrp="1"/>
          </p:cNvSpPr>
          <p:nvPr>
            <p:ph idx="1"/>
          </p:nvPr>
        </p:nvSpPr>
        <p:spPr>
          <a:xfrm>
            <a:off x="457200" y="1600200"/>
            <a:ext cx="8229600" cy="2916875"/>
          </a:xfrm>
        </p:spPr>
        <p:txBody>
          <a:bodyPr>
            <a:normAutofit fontScale="92500" lnSpcReduction="10000"/>
          </a:bodyPr>
          <a:lstStyle/>
          <a:p>
            <a:r>
              <a:rPr lang="en-GB" sz="2000" dirty="0"/>
              <a:t>Magnetoencephalography</a:t>
            </a:r>
            <a:r>
              <a:rPr lang="en-GB" sz="2000" dirty="0"/>
              <a:t> (MEG) is a technique, which allows us to measure the magnetic fields produced by the </a:t>
            </a:r>
            <a:r>
              <a:rPr lang="en-GB" sz="2000" dirty="0" smtClean="0"/>
              <a:t>brain at a millisecond time resolution</a:t>
            </a:r>
          </a:p>
          <a:p>
            <a:r>
              <a:rPr lang="en-GB" sz="2000" dirty="0" smtClean="0"/>
              <a:t>MEG starts with the recordings of magnetic fields naturally generated by neuronal sources in the brain</a:t>
            </a:r>
          </a:p>
          <a:p>
            <a:r>
              <a:rPr lang="en-GB" sz="2000" dirty="0"/>
              <a:t>T</a:t>
            </a:r>
            <a:r>
              <a:rPr lang="en-GB" sz="2000" dirty="0" smtClean="0"/>
              <a:t>iny </a:t>
            </a:r>
            <a:r>
              <a:rPr lang="en-GB" sz="2000" dirty="0"/>
              <a:t>fluctuations in these magnetic fields </a:t>
            </a:r>
            <a:r>
              <a:rPr lang="en-GB" sz="2000" dirty="0" smtClean="0"/>
              <a:t>can be detected using an </a:t>
            </a:r>
            <a:r>
              <a:rPr lang="en-GB" sz="2000" dirty="0"/>
              <a:t>array of extremely sensitive Superconducting </a:t>
            </a:r>
            <a:r>
              <a:rPr lang="en-GB" sz="2000" dirty="0" smtClean="0"/>
              <a:t>Quantum </a:t>
            </a:r>
            <a:r>
              <a:rPr lang="en-GB" sz="2000" dirty="0"/>
              <a:t>Interference Devices (SQUIDs</a:t>
            </a:r>
            <a:r>
              <a:rPr lang="en-GB" sz="2000" dirty="0" smtClean="0"/>
              <a:t>) which detect subtle changes in the bodies electromagnetic energy field and where they are coming from </a:t>
            </a:r>
          </a:p>
          <a:p>
            <a:r>
              <a:rPr lang="en-GB" sz="2000" dirty="0" smtClean="0"/>
              <a:t>These locations can then be superimposed onto an MRI image for surgical planning</a:t>
            </a:r>
          </a:p>
          <a:p>
            <a:endParaRPr lang="en-GB" sz="2000" dirty="0"/>
          </a:p>
          <a:p>
            <a:pPr marL="0" indent="0">
              <a:buNone/>
            </a:pPr>
            <a:endParaRPr lang="en-GB" sz="2000" dirty="0" smtClean="0"/>
          </a:p>
          <a:p>
            <a:pPr marL="0" indent="0">
              <a:buNone/>
            </a:pPr>
            <a:endParaRPr lang="en-GB" sz="2000" dirty="0" smtClean="0"/>
          </a:p>
          <a:p>
            <a:endParaRPr lang="en-GB" sz="2000" dirty="0"/>
          </a:p>
          <a:p>
            <a:pPr marL="0" indent="0">
              <a:buNone/>
            </a:pPr>
            <a:endParaRPr lang="en-US" dirty="0"/>
          </a:p>
        </p:txBody>
      </p:sp>
      <p:pic>
        <p:nvPicPr>
          <p:cNvPr id="4" name="Picture 3" descr="SQUI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9918" y="4517075"/>
            <a:ext cx="3587749" cy="2069990"/>
          </a:xfrm>
          <a:prstGeom prst="rect">
            <a:avLst/>
          </a:prstGeom>
        </p:spPr>
      </p:pic>
    </p:spTree>
    <p:extLst>
      <p:ext uri="{BB962C8B-B14F-4D97-AF65-F5344CB8AC3E}">
        <p14:creationId xmlns:p14="http://schemas.microsoft.com/office/powerpoint/2010/main" val="404769644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78416"/>
            <a:ext cx="8229600" cy="5247747"/>
          </a:xfrm>
        </p:spPr>
        <p:txBody>
          <a:bodyPr/>
          <a:lstStyle/>
          <a:p>
            <a:r>
              <a:rPr lang="en-GB" sz="2000" dirty="0"/>
              <a:t>MEG has extremely high temporal and spatial </a:t>
            </a:r>
            <a:r>
              <a:rPr lang="en-GB" sz="2000" dirty="0" smtClean="0"/>
              <a:t>resolution without being invasive </a:t>
            </a:r>
            <a:endParaRPr lang="en-US" sz="2000" dirty="0" smtClean="0"/>
          </a:p>
          <a:p>
            <a:r>
              <a:rPr lang="en-US" sz="2000" dirty="0" smtClean="0"/>
              <a:t>MEG is very different to fMRI </a:t>
            </a:r>
            <a:r>
              <a:rPr lang="en-GB" sz="2000" dirty="0" smtClean="0"/>
              <a:t>which </a:t>
            </a:r>
            <a:r>
              <a:rPr lang="en-GB" sz="2000" dirty="0"/>
              <a:t>measures blood flow changes occurring on a much slower time-</a:t>
            </a:r>
            <a:r>
              <a:rPr lang="en-GB" sz="2000" dirty="0" smtClean="0"/>
              <a:t>scale</a:t>
            </a:r>
            <a:endParaRPr lang="en-GB" sz="2000" dirty="0"/>
          </a:p>
          <a:p>
            <a:endParaRPr lang="en-US" sz="2000" dirty="0" smtClean="0"/>
          </a:p>
          <a:p>
            <a:pPr marL="0" indent="0">
              <a:buNone/>
            </a:pPr>
            <a:endParaRPr lang="en-US" dirty="0"/>
          </a:p>
        </p:txBody>
      </p:sp>
      <p:pic>
        <p:nvPicPr>
          <p:cNvPr id="4" name="Picture 3" descr="Screen Shot 2018-04-14 at 11.46.3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6800" y="2338917"/>
            <a:ext cx="4470400" cy="3787246"/>
          </a:xfrm>
          <a:prstGeom prst="rect">
            <a:avLst/>
          </a:prstGeom>
        </p:spPr>
      </p:pic>
      <p:sp>
        <p:nvSpPr>
          <p:cNvPr id="5" name="TextBox 4"/>
          <p:cNvSpPr txBox="1"/>
          <p:nvPr/>
        </p:nvSpPr>
        <p:spPr>
          <a:xfrm>
            <a:off x="7186082" y="5525998"/>
            <a:ext cx="1500718" cy="1200329"/>
          </a:xfrm>
          <a:prstGeom prst="rect">
            <a:avLst/>
          </a:prstGeom>
          <a:noFill/>
        </p:spPr>
        <p:txBody>
          <a:bodyPr wrap="square" rtlCol="0">
            <a:spAutoFit/>
          </a:bodyPr>
          <a:lstStyle/>
          <a:p>
            <a:r>
              <a:rPr lang="en-US" dirty="0"/>
              <a:t>http://</a:t>
            </a:r>
            <a:r>
              <a:rPr lang="en-US" dirty="0"/>
              <a:t>web.mit.edu</a:t>
            </a:r>
            <a:r>
              <a:rPr lang="en-US" dirty="0"/>
              <a:t>/</a:t>
            </a:r>
            <a:r>
              <a:rPr lang="en-US" dirty="0"/>
              <a:t>kitmitmeg</a:t>
            </a:r>
            <a:r>
              <a:rPr lang="en-US" dirty="0"/>
              <a:t>/</a:t>
            </a:r>
            <a:r>
              <a:rPr lang="en-US" dirty="0"/>
              <a:t>whatis.html</a:t>
            </a:r>
            <a:endParaRPr lang="en-US" dirty="0"/>
          </a:p>
        </p:txBody>
      </p:sp>
    </p:spTree>
    <p:extLst>
      <p:ext uri="{BB962C8B-B14F-4D97-AF65-F5344CB8AC3E}">
        <p14:creationId xmlns:p14="http://schemas.microsoft.com/office/powerpoint/2010/main" val="323395292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Synapses </a:t>
            </a:r>
            <a:endParaRPr lang="en-US" dirty="0"/>
          </a:p>
        </p:txBody>
      </p:sp>
      <p:pic>
        <p:nvPicPr>
          <p:cNvPr id="4" name="Picture 3" descr="Screen Shot 2018-04-14 at 11.13.5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639" y="1927677"/>
            <a:ext cx="6040027" cy="3882875"/>
          </a:xfrm>
          <a:prstGeom prst="rect">
            <a:avLst/>
          </a:prstGeom>
        </p:spPr>
      </p:pic>
      <p:sp>
        <p:nvSpPr>
          <p:cNvPr id="6" name="Rectangle 5"/>
          <p:cNvSpPr/>
          <p:nvPr/>
        </p:nvSpPr>
        <p:spPr>
          <a:xfrm>
            <a:off x="6826249" y="2971337"/>
            <a:ext cx="2233083" cy="2308324"/>
          </a:xfrm>
          <a:prstGeom prst="rect">
            <a:avLst/>
          </a:prstGeom>
        </p:spPr>
        <p:txBody>
          <a:bodyPr wrap="square">
            <a:spAutoFit/>
          </a:bodyPr>
          <a:lstStyle/>
          <a:p>
            <a:r>
              <a:rPr lang="en-GB" dirty="0" smtClean="0"/>
              <a:t>The movement of molecules from one neuron to the next generates a small </a:t>
            </a:r>
            <a:r>
              <a:rPr lang="en-GB" dirty="0"/>
              <a:t>post-synaptic </a:t>
            </a:r>
            <a:r>
              <a:rPr lang="en-GB" dirty="0" smtClean="0"/>
              <a:t>potential - This is associated </a:t>
            </a:r>
            <a:r>
              <a:rPr lang="en-GB" dirty="0"/>
              <a:t>with a very small magnetic field</a:t>
            </a:r>
            <a:r>
              <a:rPr lang="en-GB" dirty="0"/>
              <a:t> </a:t>
            </a:r>
            <a:endParaRPr lang="en-US" dirty="0"/>
          </a:p>
        </p:txBody>
      </p:sp>
    </p:spTree>
    <p:extLst>
      <p:ext uri="{BB962C8B-B14F-4D97-AF65-F5344CB8AC3E}">
        <p14:creationId xmlns:p14="http://schemas.microsoft.com/office/powerpoint/2010/main" val="294875296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8-04-14 at 11.14.1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799" y="783167"/>
            <a:ext cx="6267450" cy="4900083"/>
          </a:xfrm>
          <a:prstGeom prst="rect">
            <a:avLst/>
          </a:prstGeom>
        </p:spPr>
      </p:pic>
      <p:sp>
        <p:nvSpPr>
          <p:cNvPr id="3" name="Rectangle 2"/>
          <p:cNvSpPr/>
          <p:nvPr/>
        </p:nvSpPr>
        <p:spPr>
          <a:xfrm>
            <a:off x="1301750" y="4095750"/>
            <a:ext cx="6424083" cy="15875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1544493480"/>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EG Spik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085" y="1051462"/>
            <a:ext cx="4317998" cy="4190998"/>
          </a:xfrm>
          <a:prstGeom prst="rect">
            <a:avLst/>
          </a:prstGeom>
        </p:spPr>
      </p:pic>
      <p:pic>
        <p:nvPicPr>
          <p:cNvPr id="5" name="Picture 4" descr="MEG Brain scans.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5916" y="1051463"/>
            <a:ext cx="3905251" cy="4190998"/>
          </a:xfrm>
          <a:prstGeom prst="rect">
            <a:avLst/>
          </a:prstGeom>
        </p:spPr>
      </p:pic>
    </p:spTree>
    <p:extLst>
      <p:ext uri="{BB962C8B-B14F-4D97-AF65-F5344CB8AC3E}">
        <p14:creationId xmlns:p14="http://schemas.microsoft.com/office/powerpoint/2010/main" val="233670823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8-04-14 at 3.04.0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 y="883570"/>
            <a:ext cx="8064499" cy="4113696"/>
          </a:xfrm>
          <a:prstGeom prst="rect">
            <a:avLst/>
          </a:prstGeom>
        </p:spPr>
      </p:pic>
      <p:sp>
        <p:nvSpPr>
          <p:cNvPr id="3" name="TextBox 2"/>
          <p:cNvSpPr txBox="1"/>
          <p:nvPr/>
        </p:nvSpPr>
        <p:spPr>
          <a:xfrm>
            <a:off x="656167" y="5456251"/>
            <a:ext cx="8223249" cy="369332"/>
          </a:xfrm>
          <a:prstGeom prst="rect">
            <a:avLst/>
          </a:prstGeom>
          <a:noFill/>
        </p:spPr>
        <p:txBody>
          <a:bodyPr wrap="square" rtlCol="0">
            <a:spAutoFit/>
          </a:bodyPr>
          <a:lstStyle/>
          <a:p>
            <a:r>
              <a:rPr lang="en-US" dirty="0" smtClean="0"/>
              <a:t>Area highlighted in blue shows the area in the brain used when playing bat and ball</a:t>
            </a:r>
            <a:endParaRPr lang="en-US" dirty="0"/>
          </a:p>
        </p:txBody>
      </p:sp>
    </p:spTree>
    <p:extLst>
      <p:ext uri="{BB962C8B-B14F-4D97-AF65-F5344CB8AC3E}">
        <p14:creationId xmlns:p14="http://schemas.microsoft.com/office/powerpoint/2010/main" val="142180314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Device</a:t>
            </a:r>
            <a:endParaRPr lang="en-US" dirty="0"/>
          </a:p>
        </p:txBody>
      </p:sp>
      <p:pic>
        <p:nvPicPr>
          <p:cNvPr id="4" name="Picture 3" descr="MEG .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667" y="1936749"/>
            <a:ext cx="4345158" cy="4318001"/>
          </a:xfrm>
          <a:prstGeom prst="rect">
            <a:avLst/>
          </a:prstGeom>
        </p:spPr>
      </p:pic>
      <p:sp>
        <p:nvSpPr>
          <p:cNvPr id="7" name="TextBox 6"/>
          <p:cNvSpPr txBox="1"/>
          <p:nvPr/>
        </p:nvSpPr>
        <p:spPr>
          <a:xfrm>
            <a:off x="4953001" y="2010833"/>
            <a:ext cx="3630082" cy="2308324"/>
          </a:xfrm>
          <a:prstGeom prst="rect">
            <a:avLst/>
          </a:prstGeom>
          <a:noFill/>
        </p:spPr>
        <p:txBody>
          <a:bodyPr wrap="square" rtlCol="0">
            <a:spAutoFit/>
          </a:bodyPr>
          <a:lstStyle/>
          <a:p>
            <a:pPr marL="285750" indent="-285750">
              <a:buFont typeface="Arial"/>
              <a:buChar char="•"/>
            </a:pPr>
            <a:r>
              <a:rPr lang="en-US" dirty="0" smtClean="0"/>
              <a:t>The device is situated in a magnetically shielded room which consists of three layers made of pure aluminum</a:t>
            </a:r>
            <a:endParaRPr lang="en-US" dirty="0"/>
          </a:p>
          <a:p>
            <a:pPr marL="285750" indent="-285750">
              <a:buFont typeface="Arial"/>
              <a:buChar char="•"/>
            </a:pPr>
            <a:r>
              <a:rPr lang="en-US" dirty="0" smtClean="0"/>
              <a:t>This eliminates outside radiation mainly radio waves which could decrease the accuracy of the SQUIDs</a:t>
            </a:r>
            <a:endParaRPr lang="en-US" dirty="0"/>
          </a:p>
        </p:txBody>
      </p:sp>
      <p:pic>
        <p:nvPicPr>
          <p:cNvPr id="8" name="Picture 7" descr="SQUI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1" y="4421825"/>
            <a:ext cx="3587749" cy="1832925"/>
          </a:xfrm>
          <a:prstGeom prst="rect">
            <a:avLst/>
          </a:prstGeom>
        </p:spPr>
      </p:pic>
    </p:spTree>
    <p:extLst>
      <p:ext uri="{BB962C8B-B14F-4D97-AF65-F5344CB8AC3E}">
        <p14:creationId xmlns:p14="http://schemas.microsoft.com/office/powerpoint/2010/main" val="321930688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3550</TotalTime>
  <Words>1222</Words>
  <Application>Microsoft Macintosh PowerPoint</Application>
  <PresentationFormat>On-screen Show (4:3)</PresentationFormat>
  <Paragraphs>102</Paragraphs>
  <Slides>26</Slides>
  <Notes>8</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 Black </vt:lpstr>
      <vt:lpstr>Magnetoencephalography (MEG) </vt:lpstr>
      <vt:lpstr>MEG</vt:lpstr>
      <vt:lpstr>Traditional MEG Scanning Techniques</vt:lpstr>
      <vt:lpstr>PowerPoint Presentation</vt:lpstr>
      <vt:lpstr>Role of Synapses </vt:lpstr>
      <vt:lpstr>PowerPoint Presentation</vt:lpstr>
      <vt:lpstr>PowerPoint Presentation</vt:lpstr>
      <vt:lpstr>PowerPoint Presentation</vt:lpstr>
      <vt:lpstr>The Device</vt:lpstr>
      <vt:lpstr>Role of Sensors</vt:lpstr>
      <vt:lpstr>MEG in Action</vt:lpstr>
      <vt:lpstr>Advantages of MEG Compared to Other Scanning Techniques</vt:lpstr>
      <vt:lpstr>Disadvantages of MEG Compared to Other Scanning Techniques</vt:lpstr>
      <vt:lpstr>Portable MEG Scanning Techniques</vt:lpstr>
      <vt:lpstr>PowerPoint Presentation</vt:lpstr>
      <vt:lpstr>PowerPoint Presentation</vt:lpstr>
      <vt:lpstr>Portable System</vt:lpstr>
      <vt:lpstr>Portable System</vt:lpstr>
      <vt:lpstr>PowerPoint Presentation</vt:lpstr>
      <vt:lpstr>Limitations of the Scanner</vt:lpstr>
      <vt:lpstr>Comparison to Portable EEG </vt:lpstr>
      <vt:lpstr>Applications – Epilepsy </vt:lpstr>
      <vt:lpstr>Application – Parkinson’s </vt:lpstr>
      <vt:lpstr>Application – OCD and Other Mental Disorders</vt:lpstr>
      <vt:lpstr>MEG</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Magnetoencephalography (MEG) </dc:title>
  <dc:creator>Josh Suppree</dc:creator>
  <cp:lastModifiedBy>Josh Suppree</cp:lastModifiedBy>
  <cp:revision>29</cp:revision>
  <dcterms:created xsi:type="dcterms:W3CDTF">2018-04-14T09:58:04Z</dcterms:created>
  <dcterms:modified xsi:type="dcterms:W3CDTF">2018-04-16T21:08:55Z</dcterms:modified>
</cp:coreProperties>
</file>