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Trebuchet MS" panose="020B0603020202020204" pitchFamily="34" charset="0"/>
      <p:regular r:id="rId35"/>
      <p:bold r:id="rId36"/>
      <p:italic r:id="rId37"/>
      <p:boldItalic r:id="rId38"/>
    </p:embeddedFont>
    <p:embeddedFont>
      <p:font typeface="Wingdings 3" panose="050401020108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DA272-B335-4D70-879B-4BADC93C201C}">
  <a:tblStyle styleId="{9E8DA272-B335-4D70-879B-4BADC93C20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0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ED628-97C7-4460-8378-C308FDCBE7A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CB563BE-7970-424E-A06F-5F9768DC0AF4}">
      <dgm:prSet/>
      <dgm:spPr/>
      <dgm:t>
        <a:bodyPr/>
        <a:lstStyle/>
        <a:p>
          <a:r>
            <a:rPr lang="en-US"/>
            <a:t>Retail Operations </a:t>
          </a:r>
        </a:p>
      </dgm:t>
    </dgm:pt>
    <dgm:pt modelId="{F1E78B24-7EDA-4A76-999A-8D79075E91AD}" type="parTrans" cxnId="{1478E6D6-1E1F-4BE0-961E-B75F8DDDF947}">
      <dgm:prSet/>
      <dgm:spPr/>
      <dgm:t>
        <a:bodyPr/>
        <a:lstStyle/>
        <a:p>
          <a:endParaRPr lang="en-US"/>
        </a:p>
      </dgm:t>
    </dgm:pt>
    <dgm:pt modelId="{282F61DB-B170-4D40-B32F-A4D3C9CAC68B}" type="sibTrans" cxnId="{1478E6D6-1E1F-4BE0-961E-B75F8DDDF947}">
      <dgm:prSet/>
      <dgm:spPr/>
      <dgm:t>
        <a:bodyPr/>
        <a:lstStyle/>
        <a:p>
          <a:endParaRPr lang="en-US"/>
        </a:p>
      </dgm:t>
    </dgm:pt>
    <dgm:pt modelId="{9B9E6AD4-2105-40A0-9658-61350E6997EB}">
      <dgm:prSet/>
      <dgm:spPr/>
      <dgm:t>
        <a:bodyPr/>
        <a:lstStyle/>
        <a:p>
          <a:r>
            <a:rPr lang="en-US"/>
            <a:t>Chapter 3: Retail Operations </a:t>
          </a:r>
        </a:p>
      </dgm:t>
    </dgm:pt>
    <dgm:pt modelId="{48A8C6C7-CEFA-4C0C-9ED7-4D586F13F717}" type="parTrans" cxnId="{9DC2A021-A976-4502-93B6-CD834209569E}">
      <dgm:prSet/>
      <dgm:spPr/>
      <dgm:t>
        <a:bodyPr/>
        <a:lstStyle/>
        <a:p>
          <a:endParaRPr lang="en-US"/>
        </a:p>
      </dgm:t>
    </dgm:pt>
    <dgm:pt modelId="{38D972EA-B6F5-4BE3-96AE-BAA5A12008DF}" type="sibTrans" cxnId="{9DC2A021-A976-4502-93B6-CD834209569E}">
      <dgm:prSet/>
      <dgm:spPr/>
      <dgm:t>
        <a:bodyPr/>
        <a:lstStyle/>
        <a:p>
          <a:endParaRPr lang="en-US"/>
        </a:p>
      </dgm:t>
    </dgm:pt>
    <dgm:pt modelId="{C36E79EF-EE89-4415-B824-19B01AE592CB}" type="pres">
      <dgm:prSet presAssocID="{CD4ED628-97C7-4460-8378-C308FDCBE7AE}" presName="linear" presStyleCnt="0">
        <dgm:presLayoutVars>
          <dgm:animLvl val="lvl"/>
          <dgm:resizeHandles val="exact"/>
        </dgm:presLayoutVars>
      </dgm:prSet>
      <dgm:spPr/>
    </dgm:pt>
    <dgm:pt modelId="{E257D777-C16F-406B-B79F-188338E404D9}" type="pres">
      <dgm:prSet presAssocID="{ECB563BE-7970-424E-A06F-5F9768DC0AF4}" presName="parentText" presStyleLbl="node1" presStyleIdx="0" presStyleCnt="1">
        <dgm:presLayoutVars>
          <dgm:chMax val="0"/>
          <dgm:bulletEnabled val="1"/>
        </dgm:presLayoutVars>
      </dgm:prSet>
      <dgm:spPr/>
    </dgm:pt>
    <dgm:pt modelId="{7B679104-C14C-4688-9AEB-0E7F71074A54}" type="pres">
      <dgm:prSet presAssocID="{ECB563BE-7970-424E-A06F-5F9768DC0AF4}" presName="childText" presStyleLbl="revTx" presStyleIdx="0" presStyleCnt="1">
        <dgm:presLayoutVars>
          <dgm:bulletEnabled val="1"/>
        </dgm:presLayoutVars>
      </dgm:prSet>
      <dgm:spPr/>
    </dgm:pt>
  </dgm:ptLst>
  <dgm:cxnLst>
    <dgm:cxn modelId="{9DC2A021-A976-4502-93B6-CD834209569E}" srcId="{ECB563BE-7970-424E-A06F-5F9768DC0AF4}" destId="{9B9E6AD4-2105-40A0-9658-61350E6997EB}" srcOrd="0" destOrd="0" parTransId="{48A8C6C7-CEFA-4C0C-9ED7-4D586F13F717}" sibTransId="{38D972EA-B6F5-4BE3-96AE-BAA5A12008DF}"/>
    <dgm:cxn modelId="{160A7043-AE3D-4F2D-8361-F5F36281F53C}" type="presOf" srcId="{CD4ED628-97C7-4460-8378-C308FDCBE7AE}" destId="{C36E79EF-EE89-4415-B824-19B01AE592CB}" srcOrd="0" destOrd="0" presId="urn:microsoft.com/office/officeart/2005/8/layout/vList2"/>
    <dgm:cxn modelId="{BA79FF6B-CA9A-4832-9435-AA4C2EEE85AD}" type="presOf" srcId="{ECB563BE-7970-424E-A06F-5F9768DC0AF4}" destId="{E257D777-C16F-406B-B79F-188338E404D9}" srcOrd="0" destOrd="0" presId="urn:microsoft.com/office/officeart/2005/8/layout/vList2"/>
    <dgm:cxn modelId="{3CAB2DAF-7072-487E-AA03-4013412A1DB8}" type="presOf" srcId="{9B9E6AD4-2105-40A0-9658-61350E6997EB}" destId="{7B679104-C14C-4688-9AEB-0E7F71074A54}" srcOrd="0" destOrd="0" presId="urn:microsoft.com/office/officeart/2005/8/layout/vList2"/>
    <dgm:cxn modelId="{1478E6D6-1E1F-4BE0-961E-B75F8DDDF947}" srcId="{CD4ED628-97C7-4460-8378-C308FDCBE7AE}" destId="{ECB563BE-7970-424E-A06F-5F9768DC0AF4}" srcOrd="0" destOrd="0" parTransId="{F1E78B24-7EDA-4A76-999A-8D79075E91AD}" sibTransId="{282F61DB-B170-4D40-B32F-A4D3C9CAC68B}"/>
    <dgm:cxn modelId="{BD88C10B-F5DE-4CAE-B84A-3AC272077151}" type="presParOf" srcId="{C36E79EF-EE89-4415-B824-19B01AE592CB}" destId="{E257D777-C16F-406B-B79F-188338E404D9}" srcOrd="0" destOrd="0" presId="urn:microsoft.com/office/officeart/2005/8/layout/vList2"/>
    <dgm:cxn modelId="{886EECBC-BEEB-421D-9A4F-2CCACBFC66E4}" type="presParOf" srcId="{C36E79EF-EE89-4415-B824-19B01AE592CB}" destId="{7B679104-C14C-4688-9AEB-0E7F71074A5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0C64D-D1D7-495A-8E46-B0207D23CAE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F0DD9B1-A204-4C04-856D-E69EA69A9C5A}">
      <dgm:prSet/>
      <dgm:spPr/>
      <dgm:t>
        <a:bodyPr/>
        <a:lstStyle/>
        <a:p>
          <a:r>
            <a:rPr lang="en-US"/>
            <a:t>AC1.1 Describe activities of retail functional areas  </a:t>
          </a:r>
        </a:p>
      </dgm:t>
    </dgm:pt>
    <dgm:pt modelId="{7094DEDA-0B58-4772-AA4B-394195C96472}" type="parTrans" cxnId="{3FD70F82-7A93-4DEF-8E32-FB056A59E6B4}">
      <dgm:prSet/>
      <dgm:spPr/>
      <dgm:t>
        <a:bodyPr/>
        <a:lstStyle/>
        <a:p>
          <a:endParaRPr lang="en-US"/>
        </a:p>
      </dgm:t>
    </dgm:pt>
    <dgm:pt modelId="{97902DE0-CA54-44EC-9DAB-CF44D419469B}" type="sibTrans" cxnId="{3FD70F82-7A93-4DEF-8E32-FB056A59E6B4}">
      <dgm:prSet/>
      <dgm:spPr/>
      <dgm:t>
        <a:bodyPr/>
        <a:lstStyle/>
        <a:p>
          <a:endParaRPr lang="en-US"/>
        </a:p>
      </dgm:t>
    </dgm:pt>
    <dgm:pt modelId="{CD076398-5930-4BDE-934B-7062D6AE90AE}">
      <dgm:prSet/>
      <dgm:spPr/>
      <dgm:t>
        <a:bodyPr/>
        <a:lstStyle/>
        <a:p>
          <a:r>
            <a:rPr lang="en-US"/>
            <a:t>AC1.2 Describe rights of retail employees </a:t>
          </a:r>
        </a:p>
      </dgm:t>
    </dgm:pt>
    <dgm:pt modelId="{8FCBEF7A-D594-44BA-AF7A-44650CFB0026}" type="parTrans" cxnId="{B8525834-31FE-46B0-B544-3D97ADFBB80A}">
      <dgm:prSet/>
      <dgm:spPr/>
      <dgm:t>
        <a:bodyPr/>
        <a:lstStyle/>
        <a:p>
          <a:endParaRPr lang="en-US"/>
        </a:p>
      </dgm:t>
    </dgm:pt>
    <dgm:pt modelId="{A8DB052A-38C4-492C-849F-57628DD73C6E}" type="sibTrans" cxnId="{B8525834-31FE-46B0-B544-3D97ADFBB80A}">
      <dgm:prSet/>
      <dgm:spPr/>
      <dgm:t>
        <a:bodyPr/>
        <a:lstStyle/>
        <a:p>
          <a:endParaRPr lang="en-US"/>
        </a:p>
      </dgm:t>
    </dgm:pt>
    <dgm:pt modelId="{100B2723-8CAF-4750-A3EE-13D57D04BFF2}">
      <dgm:prSet/>
      <dgm:spPr/>
      <dgm:t>
        <a:bodyPr/>
        <a:lstStyle/>
        <a:p>
          <a:r>
            <a:rPr lang="en-US"/>
            <a:t>AC1.3 Summarise responsibilities of retail employees  </a:t>
          </a:r>
        </a:p>
      </dgm:t>
    </dgm:pt>
    <dgm:pt modelId="{AE316BF5-D2EC-4C35-AA7B-00BDA4719757}" type="parTrans" cxnId="{D7F0AA08-3A8F-4917-A2A8-5632FBC2057B}">
      <dgm:prSet/>
      <dgm:spPr/>
      <dgm:t>
        <a:bodyPr/>
        <a:lstStyle/>
        <a:p>
          <a:endParaRPr lang="en-US"/>
        </a:p>
      </dgm:t>
    </dgm:pt>
    <dgm:pt modelId="{0A4F6E91-84D6-4E74-8C7F-B38ED15FE213}" type="sibTrans" cxnId="{D7F0AA08-3A8F-4917-A2A8-5632FBC2057B}">
      <dgm:prSet/>
      <dgm:spPr/>
      <dgm:t>
        <a:bodyPr/>
        <a:lstStyle/>
        <a:p>
          <a:endParaRPr lang="en-US"/>
        </a:p>
      </dgm:t>
    </dgm:pt>
    <dgm:pt modelId="{4EC37D36-1ADB-4CCE-9606-9E7AE25425D4}">
      <dgm:prSet/>
      <dgm:spPr/>
      <dgm:t>
        <a:bodyPr/>
        <a:lstStyle/>
        <a:p>
          <a:r>
            <a:rPr lang="en-US"/>
            <a:t>AC1.4 Describe effects of legislation on retail operation</a:t>
          </a:r>
        </a:p>
      </dgm:t>
    </dgm:pt>
    <dgm:pt modelId="{BC20BB4C-7B45-4094-9F8F-CA4E750ECA28}" type="parTrans" cxnId="{E9F092DA-B4F3-4C96-A850-D8CE120A20D4}">
      <dgm:prSet/>
      <dgm:spPr/>
      <dgm:t>
        <a:bodyPr/>
        <a:lstStyle/>
        <a:p>
          <a:endParaRPr lang="en-US"/>
        </a:p>
      </dgm:t>
    </dgm:pt>
    <dgm:pt modelId="{B9B93459-F83C-4D78-895A-AB95AF69B634}" type="sibTrans" cxnId="{E9F092DA-B4F3-4C96-A850-D8CE120A20D4}">
      <dgm:prSet/>
      <dgm:spPr/>
      <dgm:t>
        <a:bodyPr/>
        <a:lstStyle/>
        <a:p>
          <a:endParaRPr lang="en-US"/>
        </a:p>
      </dgm:t>
    </dgm:pt>
    <dgm:pt modelId="{24A068E5-FDD5-429C-9AFE-D1A3CCB7A95E}" type="pres">
      <dgm:prSet presAssocID="{5340C64D-D1D7-495A-8E46-B0207D23CAE0}" presName="linear" presStyleCnt="0">
        <dgm:presLayoutVars>
          <dgm:animLvl val="lvl"/>
          <dgm:resizeHandles val="exact"/>
        </dgm:presLayoutVars>
      </dgm:prSet>
      <dgm:spPr/>
    </dgm:pt>
    <dgm:pt modelId="{61335E35-ACB2-49C5-AC5F-9BE751BB3864}" type="pres">
      <dgm:prSet presAssocID="{1F0DD9B1-A204-4C04-856D-E69EA69A9C5A}" presName="parentText" presStyleLbl="node1" presStyleIdx="0" presStyleCnt="4">
        <dgm:presLayoutVars>
          <dgm:chMax val="0"/>
          <dgm:bulletEnabled val="1"/>
        </dgm:presLayoutVars>
      </dgm:prSet>
      <dgm:spPr/>
    </dgm:pt>
    <dgm:pt modelId="{FCB48744-1A2E-4463-8F4C-517C2F4AAE9B}" type="pres">
      <dgm:prSet presAssocID="{97902DE0-CA54-44EC-9DAB-CF44D419469B}" presName="spacer" presStyleCnt="0"/>
      <dgm:spPr/>
    </dgm:pt>
    <dgm:pt modelId="{96FCB5E5-7630-4339-887B-C23660FFEC10}" type="pres">
      <dgm:prSet presAssocID="{CD076398-5930-4BDE-934B-7062D6AE90AE}" presName="parentText" presStyleLbl="node1" presStyleIdx="1" presStyleCnt="4">
        <dgm:presLayoutVars>
          <dgm:chMax val="0"/>
          <dgm:bulletEnabled val="1"/>
        </dgm:presLayoutVars>
      </dgm:prSet>
      <dgm:spPr/>
    </dgm:pt>
    <dgm:pt modelId="{A9288337-8FD6-47B8-BED3-736050FCFBF3}" type="pres">
      <dgm:prSet presAssocID="{A8DB052A-38C4-492C-849F-57628DD73C6E}" presName="spacer" presStyleCnt="0"/>
      <dgm:spPr/>
    </dgm:pt>
    <dgm:pt modelId="{E000CE16-96F1-4792-9785-252E2B065D83}" type="pres">
      <dgm:prSet presAssocID="{100B2723-8CAF-4750-A3EE-13D57D04BFF2}" presName="parentText" presStyleLbl="node1" presStyleIdx="2" presStyleCnt="4">
        <dgm:presLayoutVars>
          <dgm:chMax val="0"/>
          <dgm:bulletEnabled val="1"/>
        </dgm:presLayoutVars>
      </dgm:prSet>
      <dgm:spPr/>
    </dgm:pt>
    <dgm:pt modelId="{D62B1773-EE91-452B-9C60-EC3DDE9A2C3A}" type="pres">
      <dgm:prSet presAssocID="{0A4F6E91-84D6-4E74-8C7F-B38ED15FE213}" presName="spacer" presStyleCnt="0"/>
      <dgm:spPr/>
    </dgm:pt>
    <dgm:pt modelId="{D724C83D-0283-4288-B874-CE2352B2EB9B}" type="pres">
      <dgm:prSet presAssocID="{4EC37D36-1ADB-4CCE-9606-9E7AE25425D4}" presName="parentText" presStyleLbl="node1" presStyleIdx="3" presStyleCnt="4">
        <dgm:presLayoutVars>
          <dgm:chMax val="0"/>
          <dgm:bulletEnabled val="1"/>
        </dgm:presLayoutVars>
      </dgm:prSet>
      <dgm:spPr/>
    </dgm:pt>
  </dgm:ptLst>
  <dgm:cxnLst>
    <dgm:cxn modelId="{D7F0AA08-3A8F-4917-A2A8-5632FBC2057B}" srcId="{5340C64D-D1D7-495A-8E46-B0207D23CAE0}" destId="{100B2723-8CAF-4750-A3EE-13D57D04BFF2}" srcOrd="2" destOrd="0" parTransId="{AE316BF5-D2EC-4C35-AA7B-00BDA4719757}" sibTransId="{0A4F6E91-84D6-4E74-8C7F-B38ED15FE213}"/>
    <dgm:cxn modelId="{02A97C27-86D0-430D-851A-1CAEE785A76E}" type="presOf" srcId="{100B2723-8CAF-4750-A3EE-13D57D04BFF2}" destId="{E000CE16-96F1-4792-9785-252E2B065D83}" srcOrd="0" destOrd="0" presId="urn:microsoft.com/office/officeart/2005/8/layout/vList2"/>
    <dgm:cxn modelId="{B8525834-31FE-46B0-B544-3D97ADFBB80A}" srcId="{5340C64D-D1D7-495A-8E46-B0207D23CAE0}" destId="{CD076398-5930-4BDE-934B-7062D6AE90AE}" srcOrd="1" destOrd="0" parTransId="{8FCBEF7A-D594-44BA-AF7A-44650CFB0026}" sibTransId="{A8DB052A-38C4-492C-849F-57628DD73C6E}"/>
    <dgm:cxn modelId="{AE68003C-319A-4992-B790-D4A5ED33E637}" type="presOf" srcId="{5340C64D-D1D7-495A-8E46-B0207D23CAE0}" destId="{24A068E5-FDD5-429C-9AFE-D1A3CCB7A95E}" srcOrd="0" destOrd="0" presId="urn:microsoft.com/office/officeart/2005/8/layout/vList2"/>
    <dgm:cxn modelId="{4D5B8A63-D9B0-4607-863B-15A00B073B07}" type="presOf" srcId="{4EC37D36-1ADB-4CCE-9606-9E7AE25425D4}" destId="{D724C83D-0283-4288-B874-CE2352B2EB9B}" srcOrd="0" destOrd="0" presId="urn:microsoft.com/office/officeart/2005/8/layout/vList2"/>
    <dgm:cxn modelId="{EDFF6D6E-1E32-4742-A228-09F6BAA6A631}" type="presOf" srcId="{1F0DD9B1-A204-4C04-856D-E69EA69A9C5A}" destId="{61335E35-ACB2-49C5-AC5F-9BE751BB3864}" srcOrd="0" destOrd="0" presId="urn:microsoft.com/office/officeart/2005/8/layout/vList2"/>
    <dgm:cxn modelId="{3FD70F82-7A93-4DEF-8E32-FB056A59E6B4}" srcId="{5340C64D-D1D7-495A-8E46-B0207D23CAE0}" destId="{1F0DD9B1-A204-4C04-856D-E69EA69A9C5A}" srcOrd="0" destOrd="0" parTransId="{7094DEDA-0B58-4772-AA4B-394195C96472}" sibTransId="{97902DE0-CA54-44EC-9DAB-CF44D419469B}"/>
    <dgm:cxn modelId="{91A575B3-7362-46CF-AD2C-E1F0A261109D}" type="presOf" srcId="{CD076398-5930-4BDE-934B-7062D6AE90AE}" destId="{96FCB5E5-7630-4339-887B-C23660FFEC10}" srcOrd="0" destOrd="0" presId="urn:microsoft.com/office/officeart/2005/8/layout/vList2"/>
    <dgm:cxn modelId="{E9F092DA-B4F3-4C96-A850-D8CE120A20D4}" srcId="{5340C64D-D1D7-495A-8E46-B0207D23CAE0}" destId="{4EC37D36-1ADB-4CCE-9606-9E7AE25425D4}" srcOrd="3" destOrd="0" parTransId="{BC20BB4C-7B45-4094-9F8F-CA4E750ECA28}" sibTransId="{B9B93459-F83C-4D78-895A-AB95AF69B634}"/>
    <dgm:cxn modelId="{25F1CEC7-429D-4A9A-96D1-B7E6D588C0AF}" type="presParOf" srcId="{24A068E5-FDD5-429C-9AFE-D1A3CCB7A95E}" destId="{61335E35-ACB2-49C5-AC5F-9BE751BB3864}" srcOrd="0" destOrd="0" presId="urn:microsoft.com/office/officeart/2005/8/layout/vList2"/>
    <dgm:cxn modelId="{5A4010DC-D0DF-4FF7-9715-E4466ABBAB89}" type="presParOf" srcId="{24A068E5-FDD5-429C-9AFE-D1A3CCB7A95E}" destId="{FCB48744-1A2E-4463-8F4C-517C2F4AAE9B}" srcOrd="1" destOrd="0" presId="urn:microsoft.com/office/officeart/2005/8/layout/vList2"/>
    <dgm:cxn modelId="{1B24CBAE-0380-4665-BBA2-BA31099C6161}" type="presParOf" srcId="{24A068E5-FDD5-429C-9AFE-D1A3CCB7A95E}" destId="{96FCB5E5-7630-4339-887B-C23660FFEC10}" srcOrd="2" destOrd="0" presId="urn:microsoft.com/office/officeart/2005/8/layout/vList2"/>
    <dgm:cxn modelId="{39C66DC5-98D2-4150-B22C-95118E36AA07}" type="presParOf" srcId="{24A068E5-FDD5-429C-9AFE-D1A3CCB7A95E}" destId="{A9288337-8FD6-47B8-BED3-736050FCFBF3}" srcOrd="3" destOrd="0" presId="urn:microsoft.com/office/officeart/2005/8/layout/vList2"/>
    <dgm:cxn modelId="{A9077517-CFA5-4B89-9988-0773592E49D2}" type="presParOf" srcId="{24A068E5-FDD5-429C-9AFE-D1A3CCB7A95E}" destId="{E000CE16-96F1-4792-9785-252E2B065D83}" srcOrd="4" destOrd="0" presId="urn:microsoft.com/office/officeart/2005/8/layout/vList2"/>
    <dgm:cxn modelId="{952BA1FB-863B-446B-9C9A-DCDCEBCAE4F8}" type="presParOf" srcId="{24A068E5-FDD5-429C-9AFE-D1A3CCB7A95E}" destId="{D62B1773-EE91-452B-9C60-EC3DDE9A2C3A}" srcOrd="5" destOrd="0" presId="urn:microsoft.com/office/officeart/2005/8/layout/vList2"/>
    <dgm:cxn modelId="{AF0171A9-689C-4058-90FC-BB7ACEA0F0A9}" type="presParOf" srcId="{24A068E5-FDD5-429C-9AFE-D1A3CCB7A95E}" destId="{D724C83D-0283-4288-B874-CE2352B2EB9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7D8B6-ED92-4153-AB1C-5991F9A031C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DBB94A1-B554-45C9-B60F-3F2EC0476DCC}">
      <dgm:prSet/>
      <dgm:spPr/>
      <dgm:t>
        <a:bodyPr/>
        <a:lstStyle/>
        <a:p>
          <a:r>
            <a:rPr lang="en-US"/>
            <a:t>All employees have an employment contract with the retail business. Within the contract are the terms of the contract, usually containing: </a:t>
          </a:r>
        </a:p>
      </dgm:t>
    </dgm:pt>
    <dgm:pt modelId="{4CD20E8A-8B4D-48EA-B634-6F90C98BC216}" type="parTrans" cxnId="{FACF4210-BA1A-482E-BB3F-694A72014383}">
      <dgm:prSet/>
      <dgm:spPr/>
      <dgm:t>
        <a:bodyPr/>
        <a:lstStyle/>
        <a:p>
          <a:endParaRPr lang="en-US"/>
        </a:p>
      </dgm:t>
    </dgm:pt>
    <dgm:pt modelId="{71D9B5E6-9FCC-44AC-8159-CF2B38D43857}" type="sibTrans" cxnId="{FACF4210-BA1A-482E-BB3F-694A72014383}">
      <dgm:prSet/>
      <dgm:spPr/>
      <dgm:t>
        <a:bodyPr/>
        <a:lstStyle/>
        <a:p>
          <a:endParaRPr lang="en-US"/>
        </a:p>
      </dgm:t>
    </dgm:pt>
    <dgm:pt modelId="{E82C056E-0EAD-4539-AF30-96F04BB2D742}">
      <dgm:prSet/>
      <dgm:spPr/>
      <dgm:t>
        <a:bodyPr/>
        <a:lstStyle/>
        <a:p>
          <a:r>
            <a:rPr lang="en-US"/>
            <a:t>• employment conditions</a:t>
          </a:r>
        </a:p>
      </dgm:t>
    </dgm:pt>
    <dgm:pt modelId="{BCD5806B-5463-4FF8-96F2-2DA206280A59}" type="parTrans" cxnId="{DB5EA85A-1E16-4AB2-8740-B8432D135AA3}">
      <dgm:prSet/>
      <dgm:spPr/>
      <dgm:t>
        <a:bodyPr/>
        <a:lstStyle/>
        <a:p>
          <a:endParaRPr lang="en-US"/>
        </a:p>
      </dgm:t>
    </dgm:pt>
    <dgm:pt modelId="{23F10CC3-84FA-431F-9481-9DEE430B9004}" type="sibTrans" cxnId="{DB5EA85A-1E16-4AB2-8740-B8432D135AA3}">
      <dgm:prSet/>
      <dgm:spPr/>
      <dgm:t>
        <a:bodyPr/>
        <a:lstStyle/>
        <a:p>
          <a:endParaRPr lang="en-US"/>
        </a:p>
      </dgm:t>
    </dgm:pt>
    <dgm:pt modelId="{80B88088-6D1B-4BAB-B504-B8607ACD3CF8}">
      <dgm:prSet/>
      <dgm:spPr/>
      <dgm:t>
        <a:bodyPr/>
        <a:lstStyle/>
        <a:p>
          <a:r>
            <a:rPr lang="en-US"/>
            <a:t>• rights </a:t>
          </a:r>
        </a:p>
      </dgm:t>
    </dgm:pt>
    <dgm:pt modelId="{89477F89-40E6-4104-971A-77ED14FF9EB7}" type="parTrans" cxnId="{78ECCC9E-E250-456A-B823-2564CBDD3BAC}">
      <dgm:prSet/>
      <dgm:spPr/>
      <dgm:t>
        <a:bodyPr/>
        <a:lstStyle/>
        <a:p>
          <a:endParaRPr lang="en-US"/>
        </a:p>
      </dgm:t>
    </dgm:pt>
    <dgm:pt modelId="{3C254214-F409-4DE5-8C80-368463F2E3CB}" type="sibTrans" cxnId="{78ECCC9E-E250-456A-B823-2564CBDD3BAC}">
      <dgm:prSet/>
      <dgm:spPr/>
      <dgm:t>
        <a:bodyPr/>
        <a:lstStyle/>
        <a:p>
          <a:endParaRPr lang="en-US"/>
        </a:p>
      </dgm:t>
    </dgm:pt>
    <dgm:pt modelId="{61F8B4FD-0BBB-4DB4-B3DB-F8CCEBEABA41}">
      <dgm:prSet/>
      <dgm:spPr/>
      <dgm:t>
        <a:bodyPr/>
        <a:lstStyle/>
        <a:p>
          <a:r>
            <a:rPr lang="en-US"/>
            <a:t>• responsibilities </a:t>
          </a:r>
        </a:p>
      </dgm:t>
    </dgm:pt>
    <dgm:pt modelId="{BCF94F9B-76A7-4B5D-81F0-EFAD99C0F413}" type="parTrans" cxnId="{848B43B9-46F7-44C1-8EB5-85205335852C}">
      <dgm:prSet/>
      <dgm:spPr/>
      <dgm:t>
        <a:bodyPr/>
        <a:lstStyle/>
        <a:p>
          <a:endParaRPr lang="en-US"/>
        </a:p>
      </dgm:t>
    </dgm:pt>
    <dgm:pt modelId="{4D6E98F7-6A38-4122-9EC7-A8AFB066BF50}" type="sibTrans" cxnId="{848B43B9-46F7-44C1-8EB5-85205335852C}">
      <dgm:prSet/>
      <dgm:spPr/>
      <dgm:t>
        <a:bodyPr/>
        <a:lstStyle/>
        <a:p>
          <a:endParaRPr lang="en-US"/>
        </a:p>
      </dgm:t>
    </dgm:pt>
    <dgm:pt modelId="{2238F8A6-A25D-41D4-9C5E-432ED50CDB4C}">
      <dgm:prSet/>
      <dgm:spPr/>
      <dgm:t>
        <a:bodyPr/>
        <a:lstStyle/>
        <a:p>
          <a:r>
            <a:rPr lang="en-US"/>
            <a:t>• duties or main roles.</a:t>
          </a:r>
        </a:p>
      </dgm:t>
    </dgm:pt>
    <dgm:pt modelId="{3D8EA834-9CFE-4514-86C0-AD5BD52C683B}" type="parTrans" cxnId="{C2A9016C-5AD4-4221-8E93-21F44CB807D6}">
      <dgm:prSet/>
      <dgm:spPr/>
      <dgm:t>
        <a:bodyPr/>
        <a:lstStyle/>
        <a:p>
          <a:endParaRPr lang="en-US"/>
        </a:p>
      </dgm:t>
    </dgm:pt>
    <dgm:pt modelId="{54D5FF83-FC0E-4986-98A7-E21CA4772A9E}" type="sibTrans" cxnId="{C2A9016C-5AD4-4221-8E93-21F44CB807D6}">
      <dgm:prSet/>
      <dgm:spPr/>
      <dgm:t>
        <a:bodyPr/>
        <a:lstStyle/>
        <a:p>
          <a:endParaRPr lang="en-US"/>
        </a:p>
      </dgm:t>
    </dgm:pt>
    <dgm:pt modelId="{3B22BB9B-FA17-42C7-B656-B6D5A1B0CCAC}" type="pres">
      <dgm:prSet presAssocID="{A317D8B6-ED92-4153-AB1C-5991F9A031C5}" presName="linear" presStyleCnt="0">
        <dgm:presLayoutVars>
          <dgm:animLvl val="lvl"/>
          <dgm:resizeHandles val="exact"/>
        </dgm:presLayoutVars>
      </dgm:prSet>
      <dgm:spPr/>
    </dgm:pt>
    <dgm:pt modelId="{3C344B59-BFFF-4EAA-AB59-2A7DCDC7888D}" type="pres">
      <dgm:prSet presAssocID="{9DBB94A1-B554-45C9-B60F-3F2EC0476DCC}" presName="parentText" presStyleLbl="node1" presStyleIdx="0" presStyleCnt="5">
        <dgm:presLayoutVars>
          <dgm:chMax val="0"/>
          <dgm:bulletEnabled val="1"/>
        </dgm:presLayoutVars>
      </dgm:prSet>
      <dgm:spPr/>
    </dgm:pt>
    <dgm:pt modelId="{D0F60AEF-3AC8-4BD1-BA84-0B86C5944087}" type="pres">
      <dgm:prSet presAssocID="{71D9B5E6-9FCC-44AC-8159-CF2B38D43857}" presName="spacer" presStyleCnt="0"/>
      <dgm:spPr/>
    </dgm:pt>
    <dgm:pt modelId="{3E2C90A2-BF22-4FBE-BAE7-76BCA7E82BC8}" type="pres">
      <dgm:prSet presAssocID="{E82C056E-0EAD-4539-AF30-96F04BB2D742}" presName="parentText" presStyleLbl="node1" presStyleIdx="1" presStyleCnt="5">
        <dgm:presLayoutVars>
          <dgm:chMax val="0"/>
          <dgm:bulletEnabled val="1"/>
        </dgm:presLayoutVars>
      </dgm:prSet>
      <dgm:spPr/>
    </dgm:pt>
    <dgm:pt modelId="{3786EAC6-8DC1-4B42-BB21-956A564CD5E7}" type="pres">
      <dgm:prSet presAssocID="{23F10CC3-84FA-431F-9481-9DEE430B9004}" presName="spacer" presStyleCnt="0"/>
      <dgm:spPr/>
    </dgm:pt>
    <dgm:pt modelId="{C5D222D9-05A9-44ED-8F35-5784D044717A}" type="pres">
      <dgm:prSet presAssocID="{80B88088-6D1B-4BAB-B504-B8607ACD3CF8}" presName="parentText" presStyleLbl="node1" presStyleIdx="2" presStyleCnt="5">
        <dgm:presLayoutVars>
          <dgm:chMax val="0"/>
          <dgm:bulletEnabled val="1"/>
        </dgm:presLayoutVars>
      </dgm:prSet>
      <dgm:spPr/>
    </dgm:pt>
    <dgm:pt modelId="{9337CC35-3891-481B-BAC0-4F3D1DD52A2F}" type="pres">
      <dgm:prSet presAssocID="{3C254214-F409-4DE5-8C80-368463F2E3CB}" presName="spacer" presStyleCnt="0"/>
      <dgm:spPr/>
    </dgm:pt>
    <dgm:pt modelId="{EAB4AB17-4A91-4E57-8C25-99B782144B84}" type="pres">
      <dgm:prSet presAssocID="{61F8B4FD-0BBB-4DB4-B3DB-F8CCEBEABA41}" presName="parentText" presStyleLbl="node1" presStyleIdx="3" presStyleCnt="5">
        <dgm:presLayoutVars>
          <dgm:chMax val="0"/>
          <dgm:bulletEnabled val="1"/>
        </dgm:presLayoutVars>
      </dgm:prSet>
      <dgm:spPr/>
    </dgm:pt>
    <dgm:pt modelId="{33C2C68F-E4CA-4F20-9CAC-6C3494D1443D}" type="pres">
      <dgm:prSet presAssocID="{4D6E98F7-6A38-4122-9EC7-A8AFB066BF50}" presName="spacer" presStyleCnt="0"/>
      <dgm:spPr/>
    </dgm:pt>
    <dgm:pt modelId="{64E0CFE7-9D81-4B93-9141-A9252B7CBEED}" type="pres">
      <dgm:prSet presAssocID="{2238F8A6-A25D-41D4-9C5E-432ED50CDB4C}" presName="parentText" presStyleLbl="node1" presStyleIdx="4" presStyleCnt="5">
        <dgm:presLayoutVars>
          <dgm:chMax val="0"/>
          <dgm:bulletEnabled val="1"/>
        </dgm:presLayoutVars>
      </dgm:prSet>
      <dgm:spPr/>
    </dgm:pt>
  </dgm:ptLst>
  <dgm:cxnLst>
    <dgm:cxn modelId="{FACF4210-BA1A-482E-BB3F-694A72014383}" srcId="{A317D8B6-ED92-4153-AB1C-5991F9A031C5}" destId="{9DBB94A1-B554-45C9-B60F-3F2EC0476DCC}" srcOrd="0" destOrd="0" parTransId="{4CD20E8A-8B4D-48EA-B634-6F90C98BC216}" sibTransId="{71D9B5E6-9FCC-44AC-8159-CF2B38D43857}"/>
    <dgm:cxn modelId="{09B60F1F-BBAF-492F-87E0-2A986F9C8AC4}" type="presOf" srcId="{9DBB94A1-B554-45C9-B60F-3F2EC0476DCC}" destId="{3C344B59-BFFF-4EAA-AB59-2A7DCDC7888D}" srcOrd="0" destOrd="0" presId="urn:microsoft.com/office/officeart/2005/8/layout/vList2"/>
    <dgm:cxn modelId="{C2A9016C-5AD4-4221-8E93-21F44CB807D6}" srcId="{A317D8B6-ED92-4153-AB1C-5991F9A031C5}" destId="{2238F8A6-A25D-41D4-9C5E-432ED50CDB4C}" srcOrd="4" destOrd="0" parTransId="{3D8EA834-9CFE-4514-86C0-AD5BD52C683B}" sibTransId="{54D5FF83-FC0E-4986-98A7-E21CA4772A9E}"/>
    <dgm:cxn modelId="{DB5EA85A-1E16-4AB2-8740-B8432D135AA3}" srcId="{A317D8B6-ED92-4153-AB1C-5991F9A031C5}" destId="{E82C056E-0EAD-4539-AF30-96F04BB2D742}" srcOrd="1" destOrd="0" parTransId="{BCD5806B-5463-4FF8-96F2-2DA206280A59}" sibTransId="{23F10CC3-84FA-431F-9481-9DEE430B9004}"/>
    <dgm:cxn modelId="{3F63A78A-9247-4C2D-849D-4C44BDF8B61B}" type="presOf" srcId="{2238F8A6-A25D-41D4-9C5E-432ED50CDB4C}" destId="{64E0CFE7-9D81-4B93-9141-A9252B7CBEED}" srcOrd="0" destOrd="0" presId="urn:microsoft.com/office/officeart/2005/8/layout/vList2"/>
    <dgm:cxn modelId="{78ECCC9E-E250-456A-B823-2564CBDD3BAC}" srcId="{A317D8B6-ED92-4153-AB1C-5991F9A031C5}" destId="{80B88088-6D1B-4BAB-B504-B8607ACD3CF8}" srcOrd="2" destOrd="0" parTransId="{89477F89-40E6-4104-971A-77ED14FF9EB7}" sibTransId="{3C254214-F409-4DE5-8C80-368463F2E3CB}"/>
    <dgm:cxn modelId="{0AA2089F-3AB0-4ADD-B0C6-C375D16325F4}" type="presOf" srcId="{A317D8B6-ED92-4153-AB1C-5991F9A031C5}" destId="{3B22BB9B-FA17-42C7-B656-B6D5A1B0CCAC}" srcOrd="0" destOrd="0" presId="urn:microsoft.com/office/officeart/2005/8/layout/vList2"/>
    <dgm:cxn modelId="{7AA813A6-B02B-47C7-AA4F-EBB82E35AC2B}" type="presOf" srcId="{E82C056E-0EAD-4539-AF30-96F04BB2D742}" destId="{3E2C90A2-BF22-4FBE-BAE7-76BCA7E82BC8}" srcOrd="0" destOrd="0" presId="urn:microsoft.com/office/officeart/2005/8/layout/vList2"/>
    <dgm:cxn modelId="{848B43B9-46F7-44C1-8EB5-85205335852C}" srcId="{A317D8B6-ED92-4153-AB1C-5991F9A031C5}" destId="{61F8B4FD-0BBB-4DB4-B3DB-F8CCEBEABA41}" srcOrd="3" destOrd="0" parTransId="{BCF94F9B-76A7-4B5D-81F0-EFAD99C0F413}" sibTransId="{4D6E98F7-6A38-4122-9EC7-A8AFB066BF50}"/>
    <dgm:cxn modelId="{5FAD9BBE-91B2-45B5-9050-7BE1ECBD1FD3}" type="presOf" srcId="{80B88088-6D1B-4BAB-B504-B8607ACD3CF8}" destId="{C5D222D9-05A9-44ED-8F35-5784D044717A}" srcOrd="0" destOrd="0" presId="urn:microsoft.com/office/officeart/2005/8/layout/vList2"/>
    <dgm:cxn modelId="{F40963C0-E248-4A96-887A-E7EA6950D7CF}" type="presOf" srcId="{61F8B4FD-0BBB-4DB4-B3DB-F8CCEBEABA41}" destId="{EAB4AB17-4A91-4E57-8C25-99B782144B84}" srcOrd="0" destOrd="0" presId="urn:microsoft.com/office/officeart/2005/8/layout/vList2"/>
    <dgm:cxn modelId="{0B7D8938-1611-414C-9EE6-AE2AAB583F7F}" type="presParOf" srcId="{3B22BB9B-FA17-42C7-B656-B6D5A1B0CCAC}" destId="{3C344B59-BFFF-4EAA-AB59-2A7DCDC7888D}" srcOrd="0" destOrd="0" presId="urn:microsoft.com/office/officeart/2005/8/layout/vList2"/>
    <dgm:cxn modelId="{8C8A7B77-56B6-4938-9D8F-BF089A39187F}" type="presParOf" srcId="{3B22BB9B-FA17-42C7-B656-B6D5A1B0CCAC}" destId="{D0F60AEF-3AC8-4BD1-BA84-0B86C5944087}" srcOrd="1" destOrd="0" presId="urn:microsoft.com/office/officeart/2005/8/layout/vList2"/>
    <dgm:cxn modelId="{AF99710C-19C9-4AB9-955E-7EE9F8838754}" type="presParOf" srcId="{3B22BB9B-FA17-42C7-B656-B6D5A1B0CCAC}" destId="{3E2C90A2-BF22-4FBE-BAE7-76BCA7E82BC8}" srcOrd="2" destOrd="0" presId="urn:microsoft.com/office/officeart/2005/8/layout/vList2"/>
    <dgm:cxn modelId="{071A24B8-267A-4634-B3BE-389C610A1730}" type="presParOf" srcId="{3B22BB9B-FA17-42C7-B656-B6D5A1B0CCAC}" destId="{3786EAC6-8DC1-4B42-BB21-956A564CD5E7}" srcOrd="3" destOrd="0" presId="urn:microsoft.com/office/officeart/2005/8/layout/vList2"/>
    <dgm:cxn modelId="{342C92AA-DC5A-431D-9AC0-C71F5FE35ABF}" type="presParOf" srcId="{3B22BB9B-FA17-42C7-B656-B6D5A1B0CCAC}" destId="{C5D222D9-05A9-44ED-8F35-5784D044717A}" srcOrd="4" destOrd="0" presId="urn:microsoft.com/office/officeart/2005/8/layout/vList2"/>
    <dgm:cxn modelId="{BBF00BE3-C436-45BB-A72D-F34200391B68}" type="presParOf" srcId="{3B22BB9B-FA17-42C7-B656-B6D5A1B0CCAC}" destId="{9337CC35-3891-481B-BAC0-4F3D1DD52A2F}" srcOrd="5" destOrd="0" presId="urn:microsoft.com/office/officeart/2005/8/layout/vList2"/>
    <dgm:cxn modelId="{FF8D0FE1-657F-4362-A07B-C319D950AA71}" type="presParOf" srcId="{3B22BB9B-FA17-42C7-B656-B6D5A1B0CCAC}" destId="{EAB4AB17-4A91-4E57-8C25-99B782144B84}" srcOrd="6" destOrd="0" presId="urn:microsoft.com/office/officeart/2005/8/layout/vList2"/>
    <dgm:cxn modelId="{2C5EEABB-8753-499A-9A79-D23B6882E0C7}" type="presParOf" srcId="{3B22BB9B-FA17-42C7-B656-B6D5A1B0CCAC}" destId="{33C2C68F-E4CA-4F20-9CAC-6C3494D1443D}" srcOrd="7" destOrd="0" presId="urn:microsoft.com/office/officeart/2005/8/layout/vList2"/>
    <dgm:cxn modelId="{B71EF5BF-49B2-46F6-9645-2B78A6CB2A2A}" type="presParOf" srcId="{3B22BB9B-FA17-42C7-B656-B6D5A1B0CCAC}" destId="{64E0CFE7-9D81-4B93-9141-A9252B7CBEE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3CB09-63EB-4094-9281-86A6E2F03AA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BAF2433-1FC2-42B0-9167-57432EC36DFE}">
      <dgm:prSet/>
      <dgm:spPr>
        <a:gradFill rotWithShape="0">
          <a:gsLst>
            <a:gs pos="0">
              <a:schemeClr val="bg1"/>
            </a:gs>
            <a:gs pos="78000">
              <a:schemeClr val="accent2">
                <a:hueOff val="0"/>
                <a:satOff val="0"/>
                <a:lumOff val="0"/>
                <a:alphaOff val="0"/>
                <a:shade val="94000"/>
                <a:lumMod val="94000"/>
              </a:schemeClr>
            </a:gs>
          </a:gsLst>
        </a:gradFill>
      </dgm:spPr>
      <dgm:t>
        <a:bodyPr/>
        <a:lstStyle/>
        <a:p>
          <a:r>
            <a:rPr lang="en-US" baseline="-25000" dirty="0"/>
            <a:t>1. Describe the rights of Alice and Sam. </a:t>
          </a:r>
          <a:endParaRPr lang="en-US" dirty="0"/>
        </a:p>
      </dgm:t>
    </dgm:pt>
    <dgm:pt modelId="{E567A1B0-CBB5-4353-8699-8CBD4E92B4D8}" type="parTrans" cxnId="{8B616685-7FB1-4DEF-844F-5036677597EE}">
      <dgm:prSet/>
      <dgm:spPr/>
      <dgm:t>
        <a:bodyPr/>
        <a:lstStyle/>
        <a:p>
          <a:endParaRPr lang="en-US"/>
        </a:p>
      </dgm:t>
    </dgm:pt>
    <dgm:pt modelId="{9D562B16-E23C-42C2-89BB-BCAE763E59B1}" type="sibTrans" cxnId="{8B616685-7FB1-4DEF-844F-5036677597EE}">
      <dgm:prSet/>
      <dgm:spPr/>
      <dgm:t>
        <a:bodyPr/>
        <a:lstStyle/>
        <a:p>
          <a:endParaRPr lang="en-US"/>
        </a:p>
      </dgm:t>
    </dgm:pt>
    <dgm:pt modelId="{8444D4FD-37E4-4C5A-B5D2-583505080947}">
      <dgm:prSet/>
      <dgm:spPr/>
      <dgm:t>
        <a:bodyPr/>
        <a:lstStyle/>
        <a:p>
          <a:r>
            <a:rPr lang="en-US"/>
            <a:t>2. Summarise the responsibilities of both Alice and Sam. </a:t>
          </a:r>
        </a:p>
      </dgm:t>
    </dgm:pt>
    <dgm:pt modelId="{12F34FF2-0C5D-44BD-9FD0-3C19868BCA31}" type="parTrans" cxnId="{FD7972E6-25D0-4118-9972-902CA4B3DE6B}">
      <dgm:prSet/>
      <dgm:spPr/>
      <dgm:t>
        <a:bodyPr/>
        <a:lstStyle/>
        <a:p>
          <a:endParaRPr lang="en-US"/>
        </a:p>
      </dgm:t>
    </dgm:pt>
    <dgm:pt modelId="{0F0FBF52-0605-43F2-A420-33F6A9D226F1}" type="sibTrans" cxnId="{FD7972E6-25D0-4118-9972-902CA4B3DE6B}">
      <dgm:prSet/>
      <dgm:spPr/>
      <dgm:t>
        <a:bodyPr/>
        <a:lstStyle/>
        <a:p>
          <a:endParaRPr lang="en-US"/>
        </a:p>
      </dgm:t>
    </dgm:pt>
    <dgm:pt modelId="{0B559393-ADF9-4409-8F2E-8745ABD62123}">
      <dgm:prSet/>
      <dgm:spPr/>
      <dgm:t>
        <a:bodyPr/>
        <a:lstStyle/>
        <a:p>
          <a:r>
            <a:rPr lang="en-US"/>
            <a:t>3. Research the national living wage and calculate the amount of wages Sam lost </a:t>
          </a:r>
        </a:p>
      </dgm:t>
    </dgm:pt>
    <dgm:pt modelId="{B77B8E11-E17D-4AB4-A735-1BABF521D230}" type="parTrans" cxnId="{1F877DA4-9D10-4E26-800F-5E444028A3AC}">
      <dgm:prSet/>
      <dgm:spPr/>
      <dgm:t>
        <a:bodyPr/>
        <a:lstStyle/>
        <a:p>
          <a:endParaRPr lang="en-US"/>
        </a:p>
      </dgm:t>
    </dgm:pt>
    <dgm:pt modelId="{A2A4FF4B-8C8C-4293-9570-97F8C866603E}" type="sibTrans" cxnId="{1F877DA4-9D10-4E26-800F-5E444028A3AC}">
      <dgm:prSet/>
      <dgm:spPr/>
      <dgm:t>
        <a:bodyPr/>
        <a:lstStyle/>
        <a:p>
          <a:endParaRPr lang="en-US"/>
        </a:p>
      </dgm:t>
    </dgm:pt>
    <dgm:pt modelId="{2E6E102D-B9E7-472E-9B21-0C9E7ADE6A8E}">
      <dgm:prSet/>
      <dgm:spPr/>
      <dgm:t>
        <a:bodyPr/>
        <a:lstStyle/>
        <a:p>
          <a:r>
            <a:rPr lang="en-US"/>
            <a:t>by being repeatedly late to work. </a:t>
          </a:r>
        </a:p>
      </dgm:t>
    </dgm:pt>
    <dgm:pt modelId="{28B1D4EF-C11D-4A07-A06B-72E599B304ED}" type="parTrans" cxnId="{1BEC5B9A-50F8-465B-AFC0-4F5DC88CF080}">
      <dgm:prSet/>
      <dgm:spPr/>
      <dgm:t>
        <a:bodyPr/>
        <a:lstStyle/>
        <a:p>
          <a:endParaRPr lang="en-US"/>
        </a:p>
      </dgm:t>
    </dgm:pt>
    <dgm:pt modelId="{89C2B5BD-C9F4-4FD7-AC92-6E0C8C812755}" type="sibTrans" cxnId="{1BEC5B9A-50F8-465B-AFC0-4F5DC88CF080}">
      <dgm:prSet/>
      <dgm:spPr/>
      <dgm:t>
        <a:bodyPr/>
        <a:lstStyle/>
        <a:p>
          <a:endParaRPr lang="en-US"/>
        </a:p>
      </dgm:t>
    </dgm:pt>
    <dgm:pt modelId="{EC203690-A7A5-4679-9F51-19BF149F2A13}">
      <dgm:prSet/>
      <dgm:spPr/>
      <dgm:t>
        <a:bodyPr/>
        <a:lstStyle/>
        <a:p>
          <a:r>
            <a:rPr lang="en-US" dirty="0"/>
            <a:t>4. In your opinion, was Megan within her rights as an employer to dock Sam’s  wages? </a:t>
          </a:r>
        </a:p>
      </dgm:t>
    </dgm:pt>
    <dgm:pt modelId="{FA458FD2-8C9F-4949-B070-E1AFD005A6FE}" type="parTrans" cxnId="{04567B71-9E21-459D-80A5-8933627D3418}">
      <dgm:prSet/>
      <dgm:spPr/>
      <dgm:t>
        <a:bodyPr/>
        <a:lstStyle/>
        <a:p>
          <a:endParaRPr lang="en-US"/>
        </a:p>
      </dgm:t>
    </dgm:pt>
    <dgm:pt modelId="{2E26AEDF-5C78-46CB-BC4C-DFE6DC1F6603}" type="sibTrans" cxnId="{04567B71-9E21-459D-80A5-8933627D3418}">
      <dgm:prSet/>
      <dgm:spPr/>
      <dgm:t>
        <a:bodyPr/>
        <a:lstStyle/>
        <a:p>
          <a:endParaRPr lang="en-US"/>
        </a:p>
      </dgm:t>
    </dgm:pt>
    <dgm:pt modelId="{70687CDA-2CFA-4B51-B24A-7ACF5FFD57C5}" type="pres">
      <dgm:prSet presAssocID="{AD53CB09-63EB-4094-9281-86A6E2F03AAE}" presName="linear" presStyleCnt="0">
        <dgm:presLayoutVars>
          <dgm:animLvl val="lvl"/>
          <dgm:resizeHandles val="exact"/>
        </dgm:presLayoutVars>
      </dgm:prSet>
      <dgm:spPr/>
    </dgm:pt>
    <dgm:pt modelId="{EB4E17FF-C80E-47A6-8641-E6D2DE0D5C1F}" type="pres">
      <dgm:prSet presAssocID="{FBAF2433-1FC2-42B0-9167-57432EC36DFE}" presName="parentText" presStyleLbl="node1" presStyleIdx="0" presStyleCnt="1">
        <dgm:presLayoutVars>
          <dgm:chMax val="0"/>
          <dgm:bulletEnabled val="1"/>
        </dgm:presLayoutVars>
      </dgm:prSet>
      <dgm:spPr/>
    </dgm:pt>
    <dgm:pt modelId="{61C98A4A-56FC-40EF-9EE0-3FF09DDD22A2}" type="pres">
      <dgm:prSet presAssocID="{FBAF2433-1FC2-42B0-9167-57432EC36DFE}" presName="childText" presStyleLbl="revTx" presStyleIdx="0" presStyleCnt="1">
        <dgm:presLayoutVars>
          <dgm:bulletEnabled val="1"/>
        </dgm:presLayoutVars>
      </dgm:prSet>
      <dgm:spPr/>
    </dgm:pt>
  </dgm:ptLst>
  <dgm:cxnLst>
    <dgm:cxn modelId="{887A6E3C-BCE9-418E-96FF-BDF49F9D3860}" type="presOf" srcId="{2E6E102D-B9E7-472E-9B21-0C9E7ADE6A8E}" destId="{61C98A4A-56FC-40EF-9EE0-3FF09DDD22A2}" srcOrd="0" destOrd="2" presId="urn:microsoft.com/office/officeart/2005/8/layout/vList2"/>
    <dgm:cxn modelId="{AC8ECA5B-4A4A-42CE-BC7D-35F652CBF6DD}" type="presOf" srcId="{FBAF2433-1FC2-42B0-9167-57432EC36DFE}" destId="{EB4E17FF-C80E-47A6-8641-E6D2DE0D5C1F}" srcOrd="0" destOrd="0" presId="urn:microsoft.com/office/officeart/2005/8/layout/vList2"/>
    <dgm:cxn modelId="{77F32667-81ED-4AF7-9A31-0E7189A51604}" type="presOf" srcId="{0B559393-ADF9-4409-8F2E-8745ABD62123}" destId="{61C98A4A-56FC-40EF-9EE0-3FF09DDD22A2}" srcOrd="0" destOrd="1" presId="urn:microsoft.com/office/officeart/2005/8/layout/vList2"/>
    <dgm:cxn modelId="{04567B71-9E21-459D-80A5-8933627D3418}" srcId="{FBAF2433-1FC2-42B0-9167-57432EC36DFE}" destId="{EC203690-A7A5-4679-9F51-19BF149F2A13}" srcOrd="2" destOrd="0" parTransId="{FA458FD2-8C9F-4949-B070-E1AFD005A6FE}" sibTransId="{2E26AEDF-5C78-46CB-BC4C-DFE6DC1F6603}"/>
    <dgm:cxn modelId="{8B616685-7FB1-4DEF-844F-5036677597EE}" srcId="{AD53CB09-63EB-4094-9281-86A6E2F03AAE}" destId="{FBAF2433-1FC2-42B0-9167-57432EC36DFE}" srcOrd="0" destOrd="0" parTransId="{E567A1B0-CBB5-4353-8699-8CBD4E92B4D8}" sibTransId="{9D562B16-E23C-42C2-89BB-BCAE763E59B1}"/>
    <dgm:cxn modelId="{1BEC5B9A-50F8-465B-AFC0-4F5DC88CF080}" srcId="{0B559393-ADF9-4409-8F2E-8745ABD62123}" destId="{2E6E102D-B9E7-472E-9B21-0C9E7ADE6A8E}" srcOrd="0" destOrd="0" parTransId="{28B1D4EF-C11D-4A07-A06B-72E599B304ED}" sibTransId="{89C2B5BD-C9F4-4FD7-AC92-6E0C8C812755}"/>
    <dgm:cxn modelId="{F56EA79E-817F-4D7C-AAE5-9BDA3C597F63}" type="presOf" srcId="{AD53CB09-63EB-4094-9281-86A6E2F03AAE}" destId="{70687CDA-2CFA-4B51-B24A-7ACF5FFD57C5}" srcOrd="0" destOrd="0" presId="urn:microsoft.com/office/officeart/2005/8/layout/vList2"/>
    <dgm:cxn modelId="{1F877DA4-9D10-4E26-800F-5E444028A3AC}" srcId="{FBAF2433-1FC2-42B0-9167-57432EC36DFE}" destId="{0B559393-ADF9-4409-8F2E-8745ABD62123}" srcOrd="1" destOrd="0" parTransId="{B77B8E11-E17D-4AB4-A735-1BABF521D230}" sibTransId="{A2A4FF4B-8C8C-4293-9570-97F8C866603E}"/>
    <dgm:cxn modelId="{D96D32A8-9779-4DCC-8721-92462BBE10BE}" type="presOf" srcId="{EC203690-A7A5-4679-9F51-19BF149F2A13}" destId="{61C98A4A-56FC-40EF-9EE0-3FF09DDD22A2}" srcOrd="0" destOrd="3" presId="urn:microsoft.com/office/officeart/2005/8/layout/vList2"/>
    <dgm:cxn modelId="{5B6671D5-95DF-4B4E-8930-2163644B104B}" type="presOf" srcId="{8444D4FD-37E4-4C5A-B5D2-583505080947}" destId="{61C98A4A-56FC-40EF-9EE0-3FF09DDD22A2}" srcOrd="0" destOrd="0" presId="urn:microsoft.com/office/officeart/2005/8/layout/vList2"/>
    <dgm:cxn modelId="{FD7972E6-25D0-4118-9972-902CA4B3DE6B}" srcId="{FBAF2433-1FC2-42B0-9167-57432EC36DFE}" destId="{8444D4FD-37E4-4C5A-B5D2-583505080947}" srcOrd="0" destOrd="0" parTransId="{12F34FF2-0C5D-44BD-9FD0-3C19868BCA31}" sibTransId="{0F0FBF52-0605-43F2-A420-33F6A9D226F1}"/>
    <dgm:cxn modelId="{1AD99977-FB07-4FDE-83B5-636EEACFF24A}" type="presParOf" srcId="{70687CDA-2CFA-4B51-B24A-7ACF5FFD57C5}" destId="{EB4E17FF-C80E-47A6-8641-E6D2DE0D5C1F}" srcOrd="0" destOrd="0" presId="urn:microsoft.com/office/officeart/2005/8/layout/vList2"/>
    <dgm:cxn modelId="{6002D4A1-E802-451D-A1FF-E293BE503589}" type="presParOf" srcId="{70687CDA-2CFA-4B51-B24A-7ACF5FFD57C5}" destId="{61C98A4A-56FC-40EF-9EE0-3FF09DDD22A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8E9698-4240-40D7-A2F3-4E63364432D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2E055EC-5B18-4667-9FE2-CFA8C9DFA969}">
      <dgm:prSet/>
      <dgm:spPr/>
      <dgm:t>
        <a:bodyPr/>
        <a:lstStyle/>
        <a:p>
          <a:r>
            <a:rPr lang="en-US" b="1" dirty="0"/>
            <a:t>Health and safety</a:t>
          </a:r>
          <a:r>
            <a:rPr lang="en-US" dirty="0"/>
            <a:t> All retailers, regardless of size, have a legal responsibility to their employees and customers on health and safety. Any and all potential hazards need to be identified, assessed and controlled. Follow this link to a free online risk assessment tool that different types of business use: https://www.besmart.ie/. Navigate to a retailer of your choice to identify the risks faced by that type of retailer. </a:t>
          </a:r>
        </a:p>
      </dgm:t>
    </dgm:pt>
    <dgm:pt modelId="{A16D29C9-A926-4024-9AF6-C278E43F815D}" type="parTrans" cxnId="{B8F3EBB7-D552-4B02-9FC1-DD17A2FFA08D}">
      <dgm:prSet/>
      <dgm:spPr/>
      <dgm:t>
        <a:bodyPr/>
        <a:lstStyle/>
        <a:p>
          <a:endParaRPr lang="en-US"/>
        </a:p>
      </dgm:t>
    </dgm:pt>
    <dgm:pt modelId="{B64D001C-4DDF-4CBC-9E80-C2F0E03A2313}" type="sibTrans" cxnId="{B8F3EBB7-D552-4B02-9FC1-DD17A2FFA08D}">
      <dgm:prSet/>
      <dgm:spPr/>
      <dgm:t>
        <a:bodyPr/>
        <a:lstStyle/>
        <a:p>
          <a:endParaRPr lang="en-US"/>
        </a:p>
      </dgm:t>
    </dgm:pt>
    <dgm:pt modelId="{2BD1C8A0-388D-403A-947B-5B135022D57B}">
      <dgm:prSet/>
      <dgm:spPr/>
      <dgm:t>
        <a:bodyPr/>
        <a:lstStyle/>
        <a:p>
          <a:r>
            <a:rPr lang="en-US" b="1"/>
            <a:t>Consumer protection </a:t>
          </a:r>
          <a:r>
            <a:rPr lang="en-US"/>
            <a:t>The most common act or legislation referenced within this area of legislation is the Consumer Protection Act 1987. Whilst the legislation is extensive, the subsection that impacts retail businesses the most is section 3(1). This section refers to defective products, where they don’t meet a reasoned or advertised standard. In this case the customer can make a claim against the retailer.</a:t>
          </a:r>
          <a:r>
            <a:rPr lang="en-US" b="1"/>
            <a:t> </a:t>
          </a:r>
          <a:endParaRPr lang="en-US"/>
        </a:p>
      </dgm:t>
    </dgm:pt>
    <dgm:pt modelId="{0242D32F-4608-4E66-8F51-3B9DC97DFF3C}" type="parTrans" cxnId="{7B794825-198C-4C7B-BF38-BC6657B32765}">
      <dgm:prSet/>
      <dgm:spPr/>
      <dgm:t>
        <a:bodyPr/>
        <a:lstStyle/>
        <a:p>
          <a:endParaRPr lang="en-US"/>
        </a:p>
      </dgm:t>
    </dgm:pt>
    <dgm:pt modelId="{08B6C189-F1BD-471A-B3C7-54F0AE0198CB}" type="sibTrans" cxnId="{7B794825-198C-4C7B-BF38-BC6657B32765}">
      <dgm:prSet/>
      <dgm:spPr/>
      <dgm:t>
        <a:bodyPr/>
        <a:lstStyle/>
        <a:p>
          <a:endParaRPr lang="en-US"/>
        </a:p>
      </dgm:t>
    </dgm:pt>
    <dgm:pt modelId="{DC00CA04-7830-432F-9E0C-B5BC235B4CD3}">
      <dgm:prSet/>
      <dgm:spPr/>
      <dgm:t>
        <a:bodyPr/>
        <a:lstStyle/>
        <a:p>
          <a:r>
            <a:rPr lang="en-US" b="1"/>
            <a:t>Security </a:t>
          </a:r>
          <a:r>
            <a:rPr lang="en-US"/>
            <a:t>In this day and age, the use of CCTV is widespread and common practice at most retailers. Under the Data Protection Act 1998 (updated in 2018), all businesses that have CCTV in operation must clearly display signage stating that their use is in operation. This is only an aspect of this area of legislation; you could also consider exploring the required credentials that security staff need in order to work at a retailer. </a:t>
          </a:r>
        </a:p>
      </dgm:t>
    </dgm:pt>
    <dgm:pt modelId="{84DDA146-0B8C-45A1-8D69-76BD2D589D90}" type="parTrans" cxnId="{1373034B-D466-4871-92C4-90EDD0EEADE3}">
      <dgm:prSet/>
      <dgm:spPr/>
      <dgm:t>
        <a:bodyPr/>
        <a:lstStyle/>
        <a:p>
          <a:endParaRPr lang="en-US"/>
        </a:p>
      </dgm:t>
    </dgm:pt>
    <dgm:pt modelId="{46A7BBE4-059E-4DED-90C9-D02B4A30E77E}" type="sibTrans" cxnId="{1373034B-D466-4871-92C4-90EDD0EEADE3}">
      <dgm:prSet/>
      <dgm:spPr/>
      <dgm:t>
        <a:bodyPr/>
        <a:lstStyle/>
        <a:p>
          <a:endParaRPr lang="en-US"/>
        </a:p>
      </dgm:t>
    </dgm:pt>
    <dgm:pt modelId="{F22E5B8F-AC5B-463C-8FEE-19CFB9BF4333}" type="pres">
      <dgm:prSet presAssocID="{928E9698-4240-40D7-A2F3-4E63364432D6}" presName="linear" presStyleCnt="0">
        <dgm:presLayoutVars>
          <dgm:animLvl val="lvl"/>
          <dgm:resizeHandles val="exact"/>
        </dgm:presLayoutVars>
      </dgm:prSet>
      <dgm:spPr/>
    </dgm:pt>
    <dgm:pt modelId="{4F21FE5F-E785-4960-AC25-60135DCF5A3A}" type="pres">
      <dgm:prSet presAssocID="{F2E055EC-5B18-4667-9FE2-CFA8C9DFA969}" presName="parentText" presStyleLbl="node1" presStyleIdx="0" presStyleCnt="3">
        <dgm:presLayoutVars>
          <dgm:chMax val="0"/>
          <dgm:bulletEnabled val="1"/>
        </dgm:presLayoutVars>
      </dgm:prSet>
      <dgm:spPr/>
    </dgm:pt>
    <dgm:pt modelId="{15D322EF-D797-470D-B35C-2B8834FBE4E8}" type="pres">
      <dgm:prSet presAssocID="{B64D001C-4DDF-4CBC-9E80-C2F0E03A2313}" presName="spacer" presStyleCnt="0"/>
      <dgm:spPr/>
    </dgm:pt>
    <dgm:pt modelId="{9518E59E-26C4-430A-B355-9F9B99E54868}" type="pres">
      <dgm:prSet presAssocID="{2BD1C8A0-388D-403A-947B-5B135022D57B}" presName="parentText" presStyleLbl="node1" presStyleIdx="1" presStyleCnt="3">
        <dgm:presLayoutVars>
          <dgm:chMax val="0"/>
          <dgm:bulletEnabled val="1"/>
        </dgm:presLayoutVars>
      </dgm:prSet>
      <dgm:spPr/>
    </dgm:pt>
    <dgm:pt modelId="{C4B2CF82-E5F4-4B9E-A007-B3EDDCD43EAD}" type="pres">
      <dgm:prSet presAssocID="{08B6C189-F1BD-471A-B3C7-54F0AE0198CB}" presName="spacer" presStyleCnt="0"/>
      <dgm:spPr/>
    </dgm:pt>
    <dgm:pt modelId="{DCA953B7-0CC9-49BD-BFFF-525B4F6D8CEF}" type="pres">
      <dgm:prSet presAssocID="{DC00CA04-7830-432F-9E0C-B5BC235B4CD3}" presName="parentText" presStyleLbl="node1" presStyleIdx="2" presStyleCnt="3">
        <dgm:presLayoutVars>
          <dgm:chMax val="0"/>
          <dgm:bulletEnabled val="1"/>
        </dgm:presLayoutVars>
      </dgm:prSet>
      <dgm:spPr/>
    </dgm:pt>
  </dgm:ptLst>
  <dgm:cxnLst>
    <dgm:cxn modelId="{7B794825-198C-4C7B-BF38-BC6657B32765}" srcId="{928E9698-4240-40D7-A2F3-4E63364432D6}" destId="{2BD1C8A0-388D-403A-947B-5B135022D57B}" srcOrd="1" destOrd="0" parTransId="{0242D32F-4608-4E66-8F51-3B9DC97DFF3C}" sibTransId="{08B6C189-F1BD-471A-B3C7-54F0AE0198CB}"/>
    <dgm:cxn modelId="{B28EBF64-37E8-4D12-8676-B5AE6D2342FC}" type="presOf" srcId="{DC00CA04-7830-432F-9E0C-B5BC235B4CD3}" destId="{DCA953B7-0CC9-49BD-BFFF-525B4F6D8CEF}" srcOrd="0" destOrd="0" presId="urn:microsoft.com/office/officeart/2005/8/layout/vList2"/>
    <dgm:cxn modelId="{4C907946-7430-4358-A67F-D2BAFF2EFFCC}" type="presOf" srcId="{928E9698-4240-40D7-A2F3-4E63364432D6}" destId="{F22E5B8F-AC5B-463C-8FEE-19CFB9BF4333}" srcOrd="0" destOrd="0" presId="urn:microsoft.com/office/officeart/2005/8/layout/vList2"/>
    <dgm:cxn modelId="{1373034B-D466-4871-92C4-90EDD0EEADE3}" srcId="{928E9698-4240-40D7-A2F3-4E63364432D6}" destId="{DC00CA04-7830-432F-9E0C-B5BC235B4CD3}" srcOrd="2" destOrd="0" parTransId="{84DDA146-0B8C-45A1-8D69-76BD2D589D90}" sibTransId="{46A7BBE4-059E-4DED-90C9-D02B4A30E77E}"/>
    <dgm:cxn modelId="{B8F3EBB7-D552-4B02-9FC1-DD17A2FFA08D}" srcId="{928E9698-4240-40D7-A2F3-4E63364432D6}" destId="{F2E055EC-5B18-4667-9FE2-CFA8C9DFA969}" srcOrd="0" destOrd="0" parTransId="{A16D29C9-A926-4024-9AF6-C278E43F815D}" sibTransId="{B64D001C-4DDF-4CBC-9E80-C2F0E03A2313}"/>
    <dgm:cxn modelId="{B7FF4BDE-B9BF-4BF3-84D7-A352519437B8}" type="presOf" srcId="{F2E055EC-5B18-4667-9FE2-CFA8C9DFA969}" destId="{4F21FE5F-E785-4960-AC25-60135DCF5A3A}" srcOrd="0" destOrd="0" presId="urn:microsoft.com/office/officeart/2005/8/layout/vList2"/>
    <dgm:cxn modelId="{93B938E7-E926-48B9-AF8D-584461DAC326}" type="presOf" srcId="{2BD1C8A0-388D-403A-947B-5B135022D57B}" destId="{9518E59E-26C4-430A-B355-9F9B99E54868}" srcOrd="0" destOrd="0" presId="urn:microsoft.com/office/officeart/2005/8/layout/vList2"/>
    <dgm:cxn modelId="{B5D8842B-ABCD-472D-9D58-78E179D63773}" type="presParOf" srcId="{F22E5B8F-AC5B-463C-8FEE-19CFB9BF4333}" destId="{4F21FE5F-E785-4960-AC25-60135DCF5A3A}" srcOrd="0" destOrd="0" presId="urn:microsoft.com/office/officeart/2005/8/layout/vList2"/>
    <dgm:cxn modelId="{4C3FB93D-A6B6-4F8E-BE4C-3315CBE5206B}" type="presParOf" srcId="{F22E5B8F-AC5B-463C-8FEE-19CFB9BF4333}" destId="{15D322EF-D797-470D-B35C-2B8834FBE4E8}" srcOrd="1" destOrd="0" presId="urn:microsoft.com/office/officeart/2005/8/layout/vList2"/>
    <dgm:cxn modelId="{C79A1BD8-1FCA-41BD-A44F-0BE8E5C98F5C}" type="presParOf" srcId="{F22E5B8F-AC5B-463C-8FEE-19CFB9BF4333}" destId="{9518E59E-26C4-430A-B355-9F9B99E54868}" srcOrd="2" destOrd="0" presId="urn:microsoft.com/office/officeart/2005/8/layout/vList2"/>
    <dgm:cxn modelId="{80DF0898-8F4D-473F-A535-2C34E9AFAC93}" type="presParOf" srcId="{F22E5B8F-AC5B-463C-8FEE-19CFB9BF4333}" destId="{C4B2CF82-E5F4-4B9E-A007-B3EDDCD43EAD}" srcOrd="3" destOrd="0" presId="urn:microsoft.com/office/officeart/2005/8/layout/vList2"/>
    <dgm:cxn modelId="{3EB0CA49-879A-41EE-A1CB-EE36248C1284}" type="presParOf" srcId="{F22E5B8F-AC5B-463C-8FEE-19CFB9BF4333}" destId="{DCA953B7-0CC9-49BD-BFFF-525B4F6D8CE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C5AEC-55C9-41EC-8415-A040EAF1771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A498005-18CD-43E7-883A-5FE7026E2BA4}">
      <dgm:prSet/>
      <dgm:spPr/>
      <dgm:t>
        <a:bodyPr/>
        <a:lstStyle/>
        <a:p>
          <a:r>
            <a:rPr lang="en-US" b="1"/>
            <a:t>Equality and diversity </a:t>
          </a:r>
          <a:r>
            <a:rPr lang="en-US"/>
            <a:t>The Equality Act 2010 states that retailers must not discriminate against any customer needing the service provided by the retailer. An example of this would be accessing the shop. The retailer is responsible for ensuring accessibility to the shop, i.e. through installing a wheelchair ramp so that both able-bodied and wheelchair users can access the shop. Additionally, the retailer must make reasonable adjustments to the property and not discriminate or disadvantage any customer of disability. </a:t>
          </a:r>
        </a:p>
      </dgm:t>
    </dgm:pt>
    <dgm:pt modelId="{69F5A050-EFC7-4B29-8B45-642B8BE4FEE6}" type="parTrans" cxnId="{6F1E841C-0382-46E4-AB08-ED5C6DD27AFA}">
      <dgm:prSet/>
      <dgm:spPr/>
      <dgm:t>
        <a:bodyPr/>
        <a:lstStyle/>
        <a:p>
          <a:endParaRPr lang="en-US"/>
        </a:p>
      </dgm:t>
    </dgm:pt>
    <dgm:pt modelId="{E80B3994-2895-4CEE-894E-943403BDF003}" type="sibTrans" cxnId="{6F1E841C-0382-46E4-AB08-ED5C6DD27AFA}">
      <dgm:prSet/>
      <dgm:spPr/>
      <dgm:t>
        <a:bodyPr/>
        <a:lstStyle/>
        <a:p>
          <a:endParaRPr lang="en-US"/>
        </a:p>
      </dgm:t>
    </dgm:pt>
    <dgm:pt modelId="{0255AF08-E30D-49ED-92E1-154B2F7E9DBB}">
      <dgm:prSet/>
      <dgm:spPr/>
      <dgm:t>
        <a:bodyPr/>
        <a:lstStyle/>
        <a:p>
          <a:r>
            <a:rPr lang="en-US" b="1"/>
            <a:t>Age restriction laws</a:t>
          </a:r>
          <a:r>
            <a:rPr lang="en-US"/>
            <a:t> Age restriction laws prevent the sale of restricted items to underaged customers. Examples of these products include alcohol, tobacco-based products, dangerous chemicals, weapons, fireworks and certain DVDs and computer games. Trading standards carry out regular checks to ensure that retailers comply with this law. If we take the DVD example, if caught breaking this law by selling age restricted DVD’s to underage customers, the maximum penalty is a fine of £20,000 and/or imprisonment of six months.</a:t>
          </a:r>
        </a:p>
      </dgm:t>
    </dgm:pt>
    <dgm:pt modelId="{57FC25BB-6944-499A-8B7F-FF7BCB7036E9}" type="parTrans" cxnId="{88BFD7F7-7792-41F2-8CBB-5E26610E7E7A}">
      <dgm:prSet/>
      <dgm:spPr/>
      <dgm:t>
        <a:bodyPr/>
        <a:lstStyle/>
        <a:p>
          <a:endParaRPr lang="en-US"/>
        </a:p>
      </dgm:t>
    </dgm:pt>
    <dgm:pt modelId="{E6F422E8-F5C3-4BCF-B0FE-69680A113E09}" type="sibTrans" cxnId="{88BFD7F7-7792-41F2-8CBB-5E26610E7E7A}">
      <dgm:prSet/>
      <dgm:spPr/>
      <dgm:t>
        <a:bodyPr/>
        <a:lstStyle/>
        <a:p>
          <a:endParaRPr lang="en-US"/>
        </a:p>
      </dgm:t>
    </dgm:pt>
    <dgm:pt modelId="{1051DD37-15C5-4BF7-B18E-B09AFC72EE98}" type="pres">
      <dgm:prSet presAssocID="{FB7C5AEC-55C9-41EC-8415-A040EAF17719}" presName="linear" presStyleCnt="0">
        <dgm:presLayoutVars>
          <dgm:animLvl val="lvl"/>
          <dgm:resizeHandles val="exact"/>
        </dgm:presLayoutVars>
      </dgm:prSet>
      <dgm:spPr/>
    </dgm:pt>
    <dgm:pt modelId="{AE1E90A3-5B02-49EE-AD14-B103FE9A6490}" type="pres">
      <dgm:prSet presAssocID="{FA498005-18CD-43E7-883A-5FE7026E2BA4}" presName="parentText" presStyleLbl="node1" presStyleIdx="0" presStyleCnt="2">
        <dgm:presLayoutVars>
          <dgm:chMax val="0"/>
          <dgm:bulletEnabled val="1"/>
        </dgm:presLayoutVars>
      </dgm:prSet>
      <dgm:spPr/>
    </dgm:pt>
    <dgm:pt modelId="{E23F8399-7139-4BA0-978B-0710E934F288}" type="pres">
      <dgm:prSet presAssocID="{E80B3994-2895-4CEE-894E-943403BDF003}" presName="spacer" presStyleCnt="0"/>
      <dgm:spPr/>
    </dgm:pt>
    <dgm:pt modelId="{F5102477-F321-4899-B159-8205230DD4FC}" type="pres">
      <dgm:prSet presAssocID="{0255AF08-E30D-49ED-92E1-154B2F7E9DBB}" presName="parentText" presStyleLbl="node1" presStyleIdx="1" presStyleCnt="2">
        <dgm:presLayoutVars>
          <dgm:chMax val="0"/>
          <dgm:bulletEnabled val="1"/>
        </dgm:presLayoutVars>
      </dgm:prSet>
      <dgm:spPr/>
    </dgm:pt>
  </dgm:ptLst>
  <dgm:cxnLst>
    <dgm:cxn modelId="{6F1E841C-0382-46E4-AB08-ED5C6DD27AFA}" srcId="{FB7C5AEC-55C9-41EC-8415-A040EAF17719}" destId="{FA498005-18CD-43E7-883A-5FE7026E2BA4}" srcOrd="0" destOrd="0" parTransId="{69F5A050-EFC7-4B29-8B45-642B8BE4FEE6}" sibTransId="{E80B3994-2895-4CEE-894E-943403BDF003}"/>
    <dgm:cxn modelId="{E4BC0E3A-CFE3-4D09-9AFF-309FFFD30FEF}" type="presOf" srcId="{FB7C5AEC-55C9-41EC-8415-A040EAF17719}" destId="{1051DD37-15C5-4BF7-B18E-B09AFC72EE98}" srcOrd="0" destOrd="0" presId="urn:microsoft.com/office/officeart/2005/8/layout/vList2"/>
    <dgm:cxn modelId="{0379B358-6398-4A52-AB59-83BAA83AABB0}" type="presOf" srcId="{FA498005-18CD-43E7-883A-5FE7026E2BA4}" destId="{AE1E90A3-5B02-49EE-AD14-B103FE9A6490}" srcOrd="0" destOrd="0" presId="urn:microsoft.com/office/officeart/2005/8/layout/vList2"/>
    <dgm:cxn modelId="{AFF989D3-3065-4A29-8D35-B9346ABBA3FF}" type="presOf" srcId="{0255AF08-E30D-49ED-92E1-154B2F7E9DBB}" destId="{F5102477-F321-4899-B159-8205230DD4FC}" srcOrd="0" destOrd="0" presId="urn:microsoft.com/office/officeart/2005/8/layout/vList2"/>
    <dgm:cxn modelId="{88BFD7F7-7792-41F2-8CBB-5E26610E7E7A}" srcId="{FB7C5AEC-55C9-41EC-8415-A040EAF17719}" destId="{0255AF08-E30D-49ED-92E1-154B2F7E9DBB}" srcOrd="1" destOrd="0" parTransId="{57FC25BB-6944-499A-8B7F-FF7BCB7036E9}" sibTransId="{E6F422E8-F5C3-4BCF-B0FE-69680A113E09}"/>
    <dgm:cxn modelId="{FBFEF961-D994-4D99-BBA4-64C4A203CDC3}" type="presParOf" srcId="{1051DD37-15C5-4BF7-B18E-B09AFC72EE98}" destId="{AE1E90A3-5B02-49EE-AD14-B103FE9A6490}" srcOrd="0" destOrd="0" presId="urn:microsoft.com/office/officeart/2005/8/layout/vList2"/>
    <dgm:cxn modelId="{73F9A296-893A-436A-A123-BCE5CBB01206}" type="presParOf" srcId="{1051DD37-15C5-4BF7-B18E-B09AFC72EE98}" destId="{E23F8399-7139-4BA0-978B-0710E934F288}" srcOrd="1" destOrd="0" presId="urn:microsoft.com/office/officeart/2005/8/layout/vList2"/>
    <dgm:cxn modelId="{96BC39FF-11ED-4B12-9493-B31797EE48D5}" type="presParOf" srcId="{1051DD37-15C5-4BF7-B18E-B09AFC72EE98}" destId="{F5102477-F321-4899-B159-8205230DD4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7D777-C16F-406B-B79F-188338E404D9}">
      <dsp:nvSpPr>
        <dsp:cNvPr id="0" name=""/>
        <dsp:cNvSpPr/>
      </dsp:nvSpPr>
      <dsp:spPr>
        <a:xfrm>
          <a:off x="0" y="92283"/>
          <a:ext cx="5019610" cy="21235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Retail Operations </a:t>
          </a:r>
        </a:p>
      </dsp:txBody>
      <dsp:txXfrm>
        <a:off x="103663" y="195946"/>
        <a:ext cx="4812284" cy="1916224"/>
      </dsp:txXfrm>
    </dsp:sp>
    <dsp:sp modelId="{7B679104-C14C-4688-9AEB-0E7F71074A54}">
      <dsp:nvSpPr>
        <dsp:cNvPr id="0" name=""/>
        <dsp:cNvSpPr/>
      </dsp:nvSpPr>
      <dsp:spPr>
        <a:xfrm>
          <a:off x="0" y="2215833"/>
          <a:ext cx="5019610"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73"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kern="1200"/>
            <a:t>Chapter 3: Retail Operations </a:t>
          </a:r>
        </a:p>
      </dsp:txBody>
      <dsp:txXfrm>
        <a:off x="0" y="2215833"/>
        <a:ext cx="5019610" cy="1309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5E35-ACB2-49C5-AC5F-9BE751BB3864}">
      <dsp:nvSpPr>
        <dsp:cNvPr id="0" name=""/>
        <dsp:cNvSpPr/>
      </dsp:nvSpPr>
      <dsp:spPr>
        <a:xfrm>
          <a:off x="0" y="14815"/>
          <a:ext cx="5019610" cy="8494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AC1.1 Describe activities of retail functional areas  </a:t>
          </a:r>
        </a:p>
      </dsp:txBody>
      <dsp:txXfrm>
        <a:off x="41465" y="56280"/>
        <a:ext cx="4936680" cy="766490"/>
      </dsp:txXfrm>
    </dsp:sp>
    <dsp:sp modelId="{96FCB5E5-7630-4339-887B-C23660FFEC10}">
      <dsp:nvSpPr>
        <dsp:cNvPr id="0" name=""/>
        <dsp:cNvSpPr/>
      </dsp:nvSpPr>
      <dsp:spPr>
        <a:xfrm>
          <a:off x="0" y="927595"/>
          <a:ext cx="5019610" cy="849420"/>
        </a:xfrm>
        <a:prstGeom prst="roundRect">
          <a:avLst/>
        </a:prstGeom>
        <a:gradFill rotWithShape="0">
          <a:gsLst>
            <a:gs pos="0">
              <a:schemeClr val="accent2">
                <a:hueOff val="-6459016"/>
                <a:satOff val="7446"/>
                <a:lumOff val="2483"/>
                <a:alphaOff val="0"/>
                <a:tint val="96000"/>
                <a:lumMod val="100000"/>
              </a:schemeClr>
            </a:gs>
            <a:gs pos="78000">
              <a:schemeClr val="accent2">
                <a:hueOff val="-6459016"/>
                <a:satOff val="7446"/>
                <a:lumOff val="24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AC1.2 Describe rights of retail employees </a:t>
          </a:r>
        </a:p>
      </dsp:txBody>
      <dsp:txXfrm>
        <a:off x="41465" y="969060"/>
        <a:ext cx="4936680" cy="766490"/>
      </dsp:txXfrm>
    </dsp:sp>
    <dsp:sp modelId="{E000CE16-96F1-4792-9785-252E2B065D83}">
      <dsp:nvSpPr>
        <dsp:cNvPr id="0" name=""/>
        <dsp:cNvSpPr/>
      </dsp:nvSpPr>
      <dsp:spPr>
        <a:xfrm>
          <a:off x="0" y="1840376"/>
          <a:ext cx="5019610" cy="849420"/>
        </a:xfrm>
        <a:prstGeom prst="roundRect">
          <a:avLst/>
        </a:prstGeom>
        <a:gradFill rotWithShape="0">
          <a:gsLst>
            <a:gs pos="0">
              <a:schemeClr val="accent2">
                <a:hueOff val="-12918031"/>
                <a:satOff val="14892"/>
                <a:lumOff val="4967"/>
                <a:alphaOff val="0"/>
                <a:tint val="96000"/>
                <a:lumMod val="100000"/>
              </a:schemeClr>
            </a:gs>
            <a:gs pos="78000">
              <a:schemeClr val="accent2">
                <a:hueOff val="-12918031"/>
                <a:satOff val="14892"/>
                <a:lumOff val="49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AC1.3 Summarise responsibilities of retail employees  </a:t>
          </a:r>
        </a:p>
      </dsp:txBody>
      <dsp:txXfrm>
        <a:off x="41465" y="1881841"/>
        <a:ext cx="4936680" cy="766490"/>
      </dsp:txXfrm>
    </dsp:sp>
    <dsp:sp modelId="{D724C83D-0283-4288-B874-CE2352B2EB9B}">
      <dsp:nvSpPr>
        <dsp:cNvPr id="0" name=""/>
        <dsp:cNvSpPr/>
      </dsp:nvSpPr>
      <dsp:spPr>
        <a:xfrm>
          <a:off x="0" y="2753156"/>
          <a:ext cx="5019610" cy="849420"/>
        </a:xfrm>
        <a:prstGeom prst="round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AC1.4 Describe effects of legislation on retail operation</a:t>
          </a:r>
        </a:p>
      </dsp:txBody>
      <dsp:txXfrm>
        <a:off x="41465" y="2794621"/>
        <a:ext cx="4936680" cy="766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44B59-BFFF-4EAA-AB59-2A7DCDC7888D}">
      <dsp:nvSpPr>
        <dsp:cNvPr id="0" name=""/>
        <dsp:cNvSpPr/>
      </dsp:nvSpPr>
      <dsp:spPr>
        <a:xfrm>
          <a:off x="0" y="22690"/>
          <a:ext cx="5019610" cy="6844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All employees have an employment contract with the retail business. Within the contract are the terms of the contract, usually containing: </a:t>
          </a:r>
        </a:p>
      </dsp:txBody>
      <dsp:txXfrm>
        <a:off x="33412" y="56102"/>
        <a:ext cx="4952786" cy="617626"/>
      </dsp:txXfrm>
    </dsp:sp>
    <dsp:sp modelId="{3E2C90A2-BF22-4FBE-BAE7-76BCA7E82BC8}">
      <dsp:nvSpPr>
        <dsp:cNvPr id="0" name=""/>
        <dsp:cNvSpPr/>
      </dsp:nvSpPr>
      <dsp:spPr>
        <a:xfrm>
          <a:off x="0" y="744580"/>
          <a:ext cx="5019610" cy="684450"/>
        </a:xfrm>
        <a:prstGeom prst="roundRect">
          <a:avLst/>
        </a:prstGeom>
        <a:gradFill rotWithShape="0">
          <a:gsLst>
            <a:gs pos="0">
              <a:schemeClr val="accent2">
                <a:hueOff val="-4844262"/>
                <a:satOff val="5585"/>
                <a:lumOff val="1862"/>
                <a:alphaOff val="0"/>
                <a:tint val="96000"/>
                <a:lumMod val="100000"/>
              </a:schemeClr>
            </a:gs>
            <a:gs pos="78000">
              <a:schemeClr val="accent2">
                <a:hueOff val="-4844262"/>
                <a:satOff val="5585"/>
                <a:lumOff val="186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employment conditions</a:t>
          </a:r>
        </a:p>
      </dsp:txBody>
      <dsp:txXfrm>
        <a:off x="33412" y="777992"/>
        <a:ext cx="4952786" cy="617626"/>
      </dsp:txXfrm>
    </dsp:sp>
    <dsp:sp modelId="{C5D222D9-05A9-44ED-8F35-5784D044717A}">
      <dsp:nvSpPr>
        <dsp:cNvPr id="0" name=""/>
        <dsp:cNvSpPr/>
      </dsp:nvSpPr>
      <dsp:spPr>
        <a:xfrm>
          <a:off x="0" y="1466470"/>
          <a:ext cx="5019610" cy="684450"/>
        </a:xfrm>
        <a:prstGeom prst="roundRect">
          <a:avLst/>
        </a:prstGeom>
        <a:gradFill rotWithShape="0">
          <a:gsLst>
            <a:gs pos="0">
              <a:schemeClr val="accent2">
                <a:hueOff val="-9688523"/>
                <a:satOff val="11169"/>
                <a:lumOff val="3725"/>
                <a:alphaOff val="0"/>
                <a:tint val="96000"/>
                <a:lumMod val="100000"/>
              </a:schemeClr>
            </a:gs>
            <a:gs pos="78000">
              <a:schemeClr val="accent2">
                <a:hueOff val="-9688523"/>
                <a:satOff val="11169"/>
                <a:lumOff val="372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rights </a:t>
          </a:r>
        </a:p>
      </dsp:txBody>
      <dsp:txXfrm>
        <a:off x="33412" y="1499882"/>
        <a:ext cx="4952786" cy="617626"/>
      </dsp:txXfrm>
    </dsp:sp>
    <dsp:sp modelId="{EAB4AB17-4A91-4E57-8C25-99B782144B84}">
      <dsp:nvSpPr>
        <dsp:cNvPr id="0" name=""/>
        <dsp:cNvSpPr/>
      </dsp:nvSpPr>
      <dsp:spPr>
        <a:xfrm>
          <a:off x="0" y="2188361"/>
          <a:ext cx="5019610" cy="684450"/>
        </a:xfrm>
        <a:prstGeom prst="roundRect">
          <a:avLst/>
        </a:prstGeom>
        <a:gradFill rotWithShape="0">
          <a:gsLst>
            <a:gs pos="0">
              <a:schemeClr val="accent2">
                <a:hueOff val="-14532784"/>
                <a:satOff val="16754"/>
                <a:lumOff val="5587"/>
                <a:alphaOff val="0"/>
                <a:tint val="96000"/>
                <a:lumMod val="100000"/>
              </a:schemeClr>
            </a:gs>
            <a:gs pos="78000">
              <a:schemeClr val="accent2">
                <a:hueOff val="-14532784"/>
                <a:satOff val="16754"/>
                <a:lumOff val="558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responsibilities </a:t>
          </a:r>
        </a:p>
      </dsp:txBody>
      <dsp:txXfrm>
        <a:off x="33412" y="2221773"/>
        <a:ext cx="4952786" cy="617626"/>
      </dsp:txXfrm>
    </dsp:sp>
    <dsp:sp modelId="{64E0CFE7-9D81-4B93-9141-A9252B7CBEED}">
      <dsp:nvSpPr>
        <dsp:cNvPr id="0" name=""/>
        <dsp:cNvSpPr/>
      </dsp:nvSpPr>
      <dsp:spPr>
        <a:xfrm>
          <a:off x="0" y="2910251"/>
          <a:ext cx="5019610" cy="684450"/>
        </a:xfrm>
        <a:prstGeom prst="round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duties or main roles.</a:t>
          </a:r>
        </a:p>
      </dsp:txBody>
      <dsp:txXfrm>
        <a:off x="33412" y="2943663"/>
        <a:ext cx="4952786" cy="617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E17FF-C80E-47A6-8641-E6D2DE0D5C1F}">
      <dsp:nvSpPr>
        <dsp:cNvPr id="0" name=""/>
        <dsp:cNvSpPr/>
      </dsp:nvSpPr>
      <dsp:spPr>
        <a:xfrm>
          <a:off x="0" y="95546"/>
          <a:ext cx="5019610" cy="631800"/>
        </a:xfrm>
        <a:prstGeom prst="roundRect">
          <a:avLst/>
        </a:prstGeom>
        <a:gradFill rotWithShape="0">
          <a:gsLst>
            <a:gs pos="0">
              <a:schemeClr val="bg1"/>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25000" dirty="0"/>
            <a:t>1. Describe the rights of Alice and Sam. </a:t>
          </a:r>
          <a:endParaRPr lang="en-US" sz="2700" kern="1200" dirty="0"/>
        </a:p>
      </dsp:txBody>
      <dsp:txXfrm>
        <a:off x="30842" y="126388"/>
        <a:ext cx="4957926" cy="570116"/>
      </dsp:txXfrm>
    </dsp:sp>
    <dsp:sp modelId="{61C98A4A-56FC-40EF-9EE0-3FF09DDD22A2}">
      <dsp:nvSpPr>
        <dsp:cNvPr id="0" name=""/>
        <dsp:cNvSpPr/>
      </dsp:nvSpPr>
      <dsp:spPr>
        <a:xfrm>
          <a:off x="0" y="727346"/>
          <a:ext cx="5019610"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7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2. Summarise the responsibilities of both Alice and Sam. </a:t>
          </a:r>
        </a:p>
        <a:p>
          <a:pPr marL="228600" lvl="1" indent="-228600" algn="l" defTabSz="933450">
            <a:lnSpc>
              <a:spcPct val="90000"/>
            </a:lnSpc>
            <a:spcBef>
              <a:spcPct val="0"/>
            </a:spcBef>
            <a:spcAft>
              <a:spcPct val="20000"/>
            </a:spcAft>
            <a:buChar char="•"/>
          </a:pPr>
          <a:r>
            <a:rPr lang="en-US" sz="2100" kern="1200"/>
            <a:t>3. Research the national living wage and calculate the amount of wages Sam lost </a:t>
          </a:r>
        </a:p>
        <a:p>
          <a:pPr marL="457200" lvl="2" indent="-228600" algn="l" defTabSz="933450">
            <a:lnSpc>
              <a:spcPct val="90000"/>
            </a:lnSpc>
            <a:spcBef>
              <a:spcPct val="0"/>
            </a:spcBef>
            <a:spcAft>
              <a:spcPct val="20000"/>
            </a:spcAft>
            <a:buChar char="•"/>
          </a:pPr>
          <a:r>
            <a:rPr lang="en-US" sz="2100" kern="1200"/>
            <a:t>by being repeatedly late to work. </a:t>
          </a:r>
        </a:p>
        <a:p>
          <a:pPr marL="228600" lvl="1" indent="-228600" algn="l" defTabSz="933450">
            <a:lnSpc>
              <a:spcPct val="90000"/>
            </a:lnSpc>
            <a:spcBef>
              <a:spcPct val="0"/>
            </a:spcBef>
            <a:spcAft>
              <a:spcPct val="20000"/>
            </a:spcAft>
            <a:buChar char="•"/>
          </a:pPr>
          <a:r>
            <a:rPr lang="en-US" sz="2100" kern="1200" dirty="0"/>
            <a:t>4. In your opinion, was Megan within her rights as an employer to dock Sam’s  wages? </a:t>
          </a:r>
        </a:p>
      </dsp:txBody>
      <dsp:txXfrm>
        <a:off x="0" y="727346"/>
        <a:ext cx="5019610" cy="279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1FE5F-E785-4960-AC25-60135DCF5A3A}">
      <dsp:nvSpPr>
        <dsp:cNvPr id="0" name=""/>
        <dsp:cNvSpPr/>
      </dsp:nvSpPr>
      <dsp:spPr>
        <a:xfrm>
          <a:off x="0" y="251267"/>
          <a:ext cx="5019610" cy="14601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Health and safety</a:t>
          </a:r>
          <a:r>
            <a:rPr lang="en-US" sz="1300" kern="1200" dirty="0"/>
            <a:t> All retailers, regardless of size, have a legal responsibility to their employees and customers on health and safety. Any and all potential hazards need to be identified, assessed and controlled. Follow this link to a free online risk assessment tool that different types of business use: https://www.besmart.ie/. Navigate to a retailer of your choice to identify the risks faced by that type of retailer. </a:t>
          </a:r>
        </a:p>
      </dsp:txBody>
      <dsp:txXfrm>
        <a:off x="71279" y="322546"/>
        <a:ext cx="4877052" cy="1317602"/>
      </dsp:txXfrm>
    </dsp:sp>
    <dsp:sp modelId="{9518E59E-26C4-430A-B355-9F9B99E54868}">
      <dsp:nvSpPr>
        <dsp:cNvPr id="0" name=""/>
        <dsp:cNvSpPr/>
      </dsp:nvSpPr>
      <dsp:spPr>
        <a:xfrm>
          <a:off x="0" y="1748867"/>
          <a:ext cx="5019610" cy="1460160"/>
        </a:xfrm>
        <a:prstGeom prst="roundRect">
          <a:avLst/>
        </a:prstGeom>
        <a:gradFill rotWithShape="0">
          <a:gsLst>
            <a:gs pos="0">
              <a:schemeClr val="accent2">
                <a:hueOff val="-9688523"/>
                <a:satOff val="11169"/>
                <a:lumOff val="3725"/>
                <a:alphaOff val="0"/>
                <a:tint val="96000"/>
                <a:lumMod val="100000"/>
              </a:schemeClr>
            </a:gs>
            <a:gs pos="78000">
              <a:schemeClr val="accent2">
                <a:hueOff val="-9688523"/>
                <a:satOff val="11169"/>
                <a:lumOff val="372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Consumer protection </a:t>
          </a:r>
          <a:r>
            <a:rPr lang="en-US" sz="1300" kern="1200"/>
            <a:t>The most common act or legislation referenced within this area of legislation is the Consumer Protection Act 1987. Whilst the legislation is extensive, the subsection that impacts retail businesses the most is section 3(1). This section refers to defective products, where they don’t meet a reasoned or advertised standard. In this case the customer can make a claim against the retailer.</a:t>
          </a:r>
          <a:r>
            <a:rPr lang="en-US" sz="1300" b="1" kern="1200"/>
            <a:t> </a:t>
          </a:r>
          <a:endParaRPr lang="en-US" sz="1300" kern="1200"/>
        </a:p>
      </dsp:txBody>
      <dsp:txXfrm>
        <a:off x="71279" y="1820146"/>
        <a:ext cx="4877052" cy="1317602"/>
      </dsp:txXfrm>
    </dsp:sp>
    <dsp:sp modelId="{DCA953B7-0CC9-49BD-BFFF-525B4F6D8CEF}">
      <dsp:nvSpPr>
        <dsp:cNvPr id="0" name=""/>
        <dsp:cNvSpPr/>
      </dsp:nvSpPr>
      <dsp:spPr>
        <a:xfrm>
          <a:off x="0" y="3246467"/>
          <a:ext cx="5019610" cy="1460160"/>
        </a:xfrm>
        <a:prstGeom prst="round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Security </a:t>
          </a:r>
          <a:r>
            <a:rPr lang="en-US" sz="1300" kern="1200"/>
            <a:t>In this day and age, the use of CCTV is widespread and common practice at most retailers. Under the Data Protection Act 1998 (updated in 2018), all businesses that have CCTV in operation must clearly display signage stating that their use is in operation. This is only an aspect of this area of legislation; you could also consider exploring the required credentials that security staff need in order to work at a retailer. </a:t>
          </a:r>
        </a:p>
      </dsp:txBody>
      <dsp:txXfrm>
        <a:off x="71279" y="3317746"/>
        <a:ext cx="4877052" cy="1317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E90A3-5B02-49EE-AD14-B103FE9A6490}">
      <dsp:nvSpPr>
        <dsp:cNvPr id="0" name=""/>
        <dsp:cNvSpPr/>
      </dsp:nvSpPr>
      <dsp:spPr>
        <a:xfrm>
          <a:off x="0" y="85555"/>
          <a:ext cx="5019610" cy="17058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Equality and diversity </a:t>
          </a:r>
          <a:r>
            <a:rPr lang="en-US" sz="1200" kern="1200"/>
            <a:t>The Equality Act 2010 states that retailers must not discriminate against any customer needing the service provided by the retailer. An example of this would be accessing the shop. The retailer is responsible for ensuring accessibility to the shop, i.e. through installing a wheelchair ramp so that both able-bodied and wheelchair users can access the shop. Additionally, the retailer must make reasonable adjustments to the property and not discriminate or disadvantage any customer of disability. </a:t>
          </a:r>
        </a:p>
      </dsp:txBody>
      <dsp:txXfrm>
        <a:off x="83273" y="168828"/>
        <a:ext cx="4853064" cy="1539314"/>
      </dsp:txXfrm>
    </dsp:sp>
    <dsp:sp modelId="{F5102477-F321-4899-B159-8205230DD4FC}">
      <dsp:nvSpPr>
        <dsp:cNvPr id="0" name=""/>
        <dsp:cNvSpPr/>
      </dsp:nvSpPr>
      <dsp:spPr>
        <a:xfrm>
          <a:off x="0" y="1825976"/>
          <a:ext cx="5019610" cy="1705860"/>
        </a:xfrm>
        <a:prstGeom prst="round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Age restriction laws</a:t>
          </a:r>
          <a:r>
            <a:rPr lang="en-US" sz="1200" kern="1200"/>
            <a:t> Age restriction laws prevent the sale of restricted items to underaged customers. Examples of these products include alcohol, tobacco-based products, dangerous chemicals, weapons, fireworks and certain DVDs and computer games. Trading standards carry out regular checks to ensure that retailers comply with this law. If we take the DVD example, if caught breaking this law by selling age restricted DVD’s to underage customers, the maximum penalty is a fine of £20,000 and/or imprisonment of six months.</a:t>
          </a:r>
        </a:p>
      </dsp:txBody>
      <dsp:txXfrm>
        <a:off x="83273" y="1909249"/>
        <a:ext cx="4853064" cy="15393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99cb348c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99cb348c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99cb348c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99cb348c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99cb348c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99cb348c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99cb348c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99cb348c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99cb348c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99cb348c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99cb348c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99cb348c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99cb348c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99cb348c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99cb348c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99cb348c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99cb348c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99cb348c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99cb348c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99cb348c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99cb348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99cb348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99cb348c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99cb348c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99cb348c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99cb348c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9cb348ce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99cb348c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99cb348c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99cb348c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99cb348c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99cb348c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99cb348ce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99cb348ce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99cb348c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99cb348c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99cb348c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99cb348c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99cb348ce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99cb348ce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99cb348c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99cb348c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99cb348c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99cb348c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99cb348c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99cb348c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99cb348ce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99cb348ce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99cb348c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99cb348c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99cb348c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99cb348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99cb348c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99cb348c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99cb348c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99cb348c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99cb348c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99cb348c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99cb348c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99cb348c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99cb348c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99cb348c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525064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388541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53560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02999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73674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20503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67045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42049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7572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6298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25266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50C2-D9DA-4757-B5AA-632E32398152}"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200074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2050C2-D9DA-4757-B5AA-632E32398152}"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91734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2050C2-D9DA-4757-B5AA-632E32398152}" type="datetimeFigureOut">
              <a:rPr lang="en-GB" smtClean="0"/>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440992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2050C2-D9DA-4757-B5AA-632E32398152}" type="datetimeFigureOut">
              <a:rPr lang="en-GB" smtClean="0"/>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957205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050C2-D9DA-4757-B5AA-632E32398152}" type="datetimeFigureOut">
              <a:rPr lang="en-GB" smtClean="0"/>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3531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2050C2-D9DA-4757-B5AA-632E32398152}"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45952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2050C2-D9DA-4757-B5AA-632E32398152}"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51251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1D2050C2-D9DA-4757-B5AA-632E32398152}" type="datetimeFigureOut">
              <a:rPr lang="en-GB" smtClean="0"/>
              <a:t>06/07/2020</a:t>
            </a:fld>
            <a:endParaRPr lang="en-GB"/>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lumMod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34427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sldNum="0" hdr="0" ftr="0" dt="0"/>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grpSp>
        <p:nvGrpSpPr>
          <p:cNvPr id="63" name="Group 62">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64" name="Straight Connector 63">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6"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5" name="Rectangle 74">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6350"/>
            <a:ext cx="3575050" cy="5149850"/>
            <a:chOff x="7425267" y="-8467"/>
            <a:chExt cx="4766733" cy="6866467"/>
          </a:xfrm>
        </p:grpSpPr>
        <p:cxnSp>
          <p:nvCxnSpPr>
            <p:cNvPr id="78" name="Straight Connector 77">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6" name="Google Shape;56;p13"/>
          <p:cNvSpPr txBox="1">
            <a:spLocks noGrp="1"/>
          </p:cNvSpPr>
          <p:nvPr>
            <p:ph type="ctrTitle"/>
          </p:nvPr>
        </p:nvSpPr>
        <p:spPr>
          <a:xfrm>
            <a:off x="489360" y="1036864"/>
            <a:ext cx="2660686" cy="3069771"/>
          </a:xfrm>
          <a:prstGeom prst="rect">
            <a:avLst/>
          </a:prstGeom>
        </p:spPr>
        <p:txBody>
          <a:bodyPr spcFirstLastPara="1" vert="horz" lIns="91440" tIns="45720" rIns="91440" bIns="45720" rtlCol="0" anchor="ctr" anchorCtr="0">
            <a:normAutofit/>
          </a:bodyPr>
          <a:lstStyle/>
          <a:p>
            <a:pPr marL="0" marR="0" lvl="0" indent="0" algn="l" defTabSz="457200">
              <a:spcAft>
                <a:spcPts val="0"/>
              </a:spcAft>
              <a:buClr>
                <a:schemeClr val="dk1"/>
              </a:buClr>
              <a:buSzPts val="1100"/>
            </a:pPr>
            <a:r>
              <a:rPr lang="en-US" sz="3300"/>
              <a:t>LO 1 RETAIL BUSINESS UNIT 3 </a:t>
            </a:r>
          </a:p>
          <a:p>
            <a:pPr marL="0" lvl="0" indent="0" algn="l" defTabSz="457200">
              <a:spcAft>
                <a:spcPts val="0"/>
              </a:spcAft>
            </a:pPr>
            <a:endParaRPr lang="en-US" sz="3300"/>
          </a:p>
        </p:txBody>
      </p:sp>
      <p:sp>
        <p:nvSpPr>
          <p:cNvPr id="88" name="Rectangle 87">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Google Shape;57;p13">
            <a:extLst>
              <a:ext uri="{FF2B5EF4-FFF2-40B4-BE49-F238E27FC236}">
                <a16:creationId xmlns:a16="http://schemas.microsoft.com/office/drawing/2014/main" id="{428DB38A-7CD7-4881-AC89-02A4F910B13A}"/>
              </a:ext>
            </a:extLst>
          </p:cNvPr>
          <p:cNvGraphicFramePr/>
          <p:nvPr>
            <p:extLst>
              <p:ext uri="{D42A27DB-BD31-4B8C-83A1-F6EECF244321}">
                <p14:modId xmlns:p14="http://schemas.microsoft.com/office/powerpoint/2010/main" val="1085102155"/>
              </p:ext>
            </p:extLst>
          </p:nvPr>
        </p:nvGraphicFramePr>
        <p:xfrm>
          <a:off x="3639407" y="708423"/>
          <a:ext cx="5019610" cy="36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grpSp>
        <p:nvGrpSpPr>
          <p:cNvPr id="117" name="Group 116">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8" name="Straight Connector 117">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0"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121">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Isosceles Triangle 125">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9" name="Rectangle 12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Google Shape;112;p22"/>
          <p:cNvSpPr txBox="1">
            <a:spLocks noGrp="1"/>
          </p:cNvSpPr>
          <p:nvPr>
            <p:ph type="body" idx="1"/>
          </p:nvPr>
        </p:nvSpPr>
        <p:spPr>
          <a:xfrm>
            <a:off x="508000" y="939800"/>
            <a:ext cx="4616450" cy="3263899"/>
          </a:xfrm>
          <a:prstGeom prst="rect">
            <a:avLst/>
          </a:prstGeom>
        </p:spPr>
        <p:txBody>
          <a:bodyPr spcFirstLastPara="1" vert="horz" lIns="91440" tIns="45720" rIns="91440" bIns="45720" rtlCol="0" anchor="ctr" anchorCtr="0">
            <a:normAutofit/>
          </a:bodyPr>
          <a:lstStyle/>
          <a:p>
            <a:pPr marL="0" marR="0" lvl="0" indent="0" defTabSz="457200">
              <a:spcBef>
                <a:spcPts val="1000"/>
              </a:spcBef>
              <a:buSzPct val="80000"/>
              <a:buFont typeface="Wingdings 3" charset="2"/>
              <a:buChar char=""/>
            </a:pPr>
            <a:r>
              <a:rPr lang="en-US" sz="2000" dirty="0"/>
              <a:t>The human resource department is responsible for recruiting the correct people who have the appropriate skills, qualifications and experience. They are also responsible for the training of staff and for deciding the salaries of different levels of staff</a:t>
            </a:r>
            <a:r>
              <a:rPr lang="en-US" dirty="0"/>
              <a:t>.</a:t>
            </a:r>
          </a:p>
        </p:txBody>
      </p:sp>
      <p:sp>
        <p:nvSpPr>
          <p:cNvPr id="131" name="Rectangle 13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3" name="Straight Connector 13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Google Shape;111;p22"/>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solidFill>
                  <a:schemeClr val="bg1"/>
                </a:solidFill>
              </a:rPr>
              <a:t>Human Resources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grpSp>
        <p:nvGrpSpPr>
          <p:cNvPr id="123" name="Group 122">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24" name="Straight Connector 123">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6"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8" name="Isosceles Triangle 127">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9"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1"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2" name="Isosceles Triangle 131">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Isosceles Triangle 132">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35" name="Rectangle 13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Google Shape;117;p23"/>
          <p:cNvSpPr txBox="1">
            <a:spLocks noGrp="1"/>
          </p:cNvSpPr>
          <p:nvPr>
            <p:ph type="title"/>
          </p:nvPr>
        </p:nvSpPr>
        <p:spPr>
          <a:xfrm>
            <a:off x="1000126" y="457200"/>
            <a:ext cx="6447501" cy="990600"/>
          </a:xfrm>
          <a:prstGeom prst="rect">
            <a:avLst/>
          </a:prstGeom>
        </p:spPr>
        <p:txBody>
          <a:bodyPr spcFirstLastPara="1" vert="horz" lIns="91440" tIns="45720" rIns="91440" bIns="45720" rtlCol="0" anchor="t" anchorCtr="0">
            <a:normAutofit/>
          </a:bodyPr>
          <a:lstStyle/>
          <a:p>
            <a:pPr marL="0" marR="3020568" lvl="0" indent="0" defTabSz="457200">
              <a:lnSpc>
                <a:spcPct val="90000"/>
              </a:lnSpc>
              <a:spcBef>
                <a:spcPct val="0"/>
              </a:spcBef>
              <a:spcAft>
                <a:spcPts val="0"/>
              </a:spcAft>
              <a:buClr>
                <a:schemeClr val="dk1"/>
              </a:buClr>
              <a:buSzPts val="1100"/>
            </a:pPr>
            <a:r>
              <a:rPr lang="en-US" sz="2800"/>
              <a:t>ICT and Operations Systems </a:t>
            </a:r>
          </a:p>
        </p:txBody>
      </p:sp>
      <p:sp>
        <p:nvSpPr>
          <p:cNvPr id="137" name="Isosceles Triangle 13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Isosceles Triangle 13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1" name="Straight Connector 14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18" name="Google Shape;118;p23"/>
          <p:cNvSpPr txBox="1">
            <a:spLocks noGrp="1"/>
          </p:cNvSpPr>
          <p:nvPr>
            <p:ph type="body" idx="1"/>
          </p:nvPr>
        </p:nvSpPr>
        <p:spPr>
          <a:xfrm>
            <a:off x="1000126" y="1620442"/>
            <a:ext cx="6353174" cy="2571945"/>
          </a:xfrm>
          <a:prstGeom prst="rect">
            <a:avLst/>
          </a:prstGeom>
        </p:spPr>
        <p:txBody>
          <a:bodyPr spcFirstLastPara="1" vert="horz" lIns="91440" tIns="45720" rIns="91440" bIns="45720" rtlCol="0" anchorCtr="0">
            <a:normAutofit/>
          </a:bodyPr>
          <a:lstStyle/>
          <a:p>
            <a:pPr marL="0" marR="0" lvl="0" indent="0" defTabSz="457200">
              <a:spcBef>
                <a:spcPts val="1000"/>
              </a:spcBef>
              <a:buSzPct val="80000"/>
              <a:buFont typeface="Wingdings 3" charset="2"/>
              <a:buChar char=""/>
            </a:pPr>
            <a:r>
              <a:rPr lang="en-US" sz="1800" dirty="0"/>
              <a:t>This department is growing in importance to retail businesses with the advancement of technology. The ICT and operations systems department is responsible for all digital data, processes and platforms within the business. This department will offer advice and support to all other functional areas with their ICT or digital needs and dealings.</a:t>
            </a:r>
          </a:p>
        </p:txBody>
      </p:sp>
      <p:sp>
        <p:nvSpPr>
          <p:cNvPr id="14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grpSp>
        <p:nvGrpSpPr>
          <p:cNvPr id="129" name="Group 128">
            <a:extLst>
              <a:ext uri="{FF2B5EF4-FFF2-40B4-BE49-F238E27FC236}">
                <a16:creationId xmlns:a16="http://schemas.microsoft.com/office/drawing/2014/main" id="{E09B7E24-271E-4A3A-9D65-EE95ED972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30" name="Straight Connector 129">
              <a:extLst>
                <a:ext uri="{FF2B5EF4-FFF2-40B4-BE49-F238E27FC236}">
                  <a16:creationId xmlns:a16="http://schemas.microsoft.com/office/drawing/2014/main" id="{45C59434-03B2-4F06-8362-A01DD785E2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FDF3815-C9F7-4B9E-A371-DE71C4E9D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2"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Isosceles Triangle 133">
              <a:extLst>
                <a:ext uri="{FF2B5EF4-FFF2-40B4-BE49-F238E27FC236}">
                  <a16:creationId xmlns:a16="http://schemas.microsoft.com/office/drawing/2014/main" id="{406A24DE-7A6F-4459-9A79-712243D20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Isosceles Triangle 137">
              <a:extLst>
                <a:ext uri="{FF2B5EF4-FFF2-40B4-BE49-F238E27FC236}">
                  <a16:creationId xmlns:a16="http://schemas.microsoft.com/office/drawing/2014/main" id="{D5F354A0-F0C9-4254-A913-DD68E7816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Isosceles Triangle 138">
              <a:extLst>
                <a:ext uri="{FF2B5EF4-FFF2-40B4-BE49-F238E27FC236}">
                  <a16:creationId xmlns:a16="http://schemas.microsoft.com/office/drawing/2014/main" id="{9B01B525-8D81-44A3-BC1F-C711B89D2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3" name="Google Shape;123;p24"/>
          <p:cNvSpPr txBox="1">
            <a:spLocks noGrp="1"/>
          </p:cNvSpPr>
          <p:nvPr>
            <p:ph type="title"/>
          </p:nvPr>
        </p:nvSpPr>
        <p:spPr>
          <a:xfrm>
            <a:off x="1115656" y="4278429"/>
            <a:ext cx="5755351" cy="815742"/>
          </a:xfrm>
          <a:prstGeom prst="rect">
            <a:avLst/>
          </a:prstGeom>
        </p:spPr>
        <p:txBody>
          <a:bodyPr spcFirstLastPara="1" vert="horz" lIns="91440" tIns="45720" rIns="91440" bIns="45720" rtlCol="0" anchor="b" anchorCtr="0">
            <a:normAutofit/>
          </a:bodyPr>
          <a:lstStyle/>
          <a:p>
            <a:pPr marL="0" marR="0" lvl="0" indent="0" defTabSz="457200">
              <a:lnSpc>
                <a:spcPct val="90000"/>
              </a:lnSpc>
              <a:spcBef>
                <a:spcPct val="0"/>
              </a:spcBef>
              <a:spcAft>
                <a:spcPts val="0"/>
              </a:spcAft>
            </a:pPr>
            <a:r>
              <a:rPr lang="en-US" sz="1700" dirty="0"/>
              <a:t>Check your understanding by noting which functional department would be responsible for the following scenarios: </a:t>
            </a:r>
          </a:p>
        </p:txBody>
      </p:sp>
      <p:graphicFrame>
        <p:nvGraphicFramePr>
          <p:cNvPr id="124" name="Google Shape;124;p24"/>
          <p:cNvGraphicFramePr/>
          <p:nvPr>
            <p:extLst>
              <p:ext uri="{D42A27DB-BD31-4B8C-83A1-F6EECF244321}">
                <p14:modId xmlns:p14="http://schemas.microsoft.com/office/powerpoint/2010/main" val="4039587988"/>
              </p:ext>
            </p:extLst>
          </p:nvPr>
        </p:nvGraphicFramePr>
        <p:xfrm>
          <a:off x="647049" y="291816"/>
          <a:ext cx="6803472" cy="3937284"/>
        </p:xfrm>
        <a:graphic>
          <a:graphicData uri="http://schemas.openxmlformats.org/drawingml/2006/table">
            <a:tbl>
              <a:tblPr>
                <a:noFill/>
                <a:tableStyleId>{9E8DA272-B335-4D70-879B-4BADC93C201C}</a:tableStyleId>
              </a:tblPr>
              <a:tblGrid>
                <a:gridCol w="2457071">
                  <a:extLst>
                    <a:ext uri="{9D8B030D-6E8A-4147-A177-3AD203B41FA5}">
                      <a16:colId xmlns:a16="http://schemas.microsoft.com/office/drawing/2014/main" val="20000"/>
                    </a:ext>
                  </a:extLst>
                </a:gridCol>
                <a:gridCol w="2399830">
                  <a:extLst>
                    <a:ext uri="{9D8B030D-6E8A-4147-A177-3AD203B41FA5}">
                      <a16:colId xmlns:a16="http://schemas.microsoft.com/office/drawing/2014/main" val="20001"/>
                    </a:ext>
                  </a:extLst>
                </a:gridCol>
                <a:gridCol w="1946571">
                  <a:extLst>
                    <a:ext uri="{9D8B030D-6E8A-4147-A177-3AD203B41FA5}">
                      <a16:colId xmlns:a16="http://schemas.microsoft.com/office/drawing/2014/main" val="20002"/>
                    </a:ext>
                  </a:extLst>
                </a:gridCol>
              </a:tblGrid>
              <a:tr h="311556">
                <a:tc>
                  <a:txBody>
                    <a:bodyPr/>
                    <a:lstStyle/>
                    <a:p>
                      <a:pPr marL="0" lvl="0" indent="0" algn="l" rtl="0">
                        <a:spcBef>
                          <a:spcPts val="0"/>
                        </a:spcBef>
                        <a:spcAft>
                          <a:spcPts val="0"/>
                        </a:spcAft>
                        <a:buNone/>
                      </a:pPr>
                      <a:r>
                        <a:rPr lang="en-GB" sz="1400" b="1" dirty="0">
                          <a:solidFill>
                            <a:schemeClr val="accent6">
                              <a:lumMod val="75000"/>
                            </a:schemeClr>
                          </a:solidFill>
                        </a:rPr>
                        <a:t>Scenario</a:t>
                      </a:r>
                    </a:p>
                  </a:txBody>
                  <a:tcPr marL="47586" marR="47586" marT="47586" marB="47586"/>
                </a:tc>
                <a:tc>
                  <a:txBody>
                    <a:bodyPr/>
                    <a:lstStyle/>
                    <a:p>
                      <a:pPr marL="0" lvl="0" indent="0" algn="l" rtl="0">
                        <a:spcBef>
                          <a:spcPts val="0"/>
                        </a:spcBef>
                        <a:spcAft>
                          <a:spcPts val="0"/>
                        </a:spcAft>
                        <a:buNone/>
                      </a:pPr>
                      <a:r>
                        <a:rPr lang="en-GB" sz="1600" b="1" dirty="0">
                          <a:solidFill>
                            <a:schemeClr val="accent6">
                              <a:lumMod val="75000"/>
                            </a:schemeClr>
                          </a:solidFill>
                        </a:rPr>
                        <a:t>Functional Area</a:t>
                      </a:r>
                    </a:p>
                  </a:txBody>
                  <a:tcPr marL="47586" marR="47586" marT="47586" marB="47586"/>
                </a:tc>
                <a:tc>
                  <a:txBody>
                    <a:bodyPr/>
                    <a:lstStyle/>
                    <a:p>
                      <a:pPr marL="0" lvl="0" indent="0" algn="l" rtl="0">
                        <a:spcBef>
                          <a:spcPts val="0"/>
                        </a:spcBef>
                        <a:spcAft>
                          <a:spcPts val="0"/>
                        </a:spcAft>
                        <a:buNone/>
                      </a:pPr>
                      <a:r>
                        <a:rPr lang="en-GB" sz="1600" b="1" dirty="0">
                          <a:solidFill>
                            <a:schemeClr val="accent6">
                              <a:lumMod val="75000"/>
                            </a:schemeClr>
                          </a:solidFill>
                        </a:rPr>
                        <a:t>Explanation</a:t>
                      </a:r>
                    </a:p>
                  </a:txBody>
                  <a:tcPr marL="47586" marR="47586" marT="47586" marB="47586"/>
                </a:tc>
                <a:extLst>
                  <a:ext uri="{0D108BD9-81ED-4DB2-BD59-A6C34878D82A}">
                    <a16:rowId xmlns:a16="http://schemas.microsoft.com/office/drawing/2014/main" val="10000"/>
                  </a:ext>
                </a:extLst>
              </a:tr>
              <a:tr h="675705">
                <a:tc>
                  <a:txBody>
                    <a:bodyPr/>
                    <a:lstStyle/>
                    <a:p>
                      <a:pPr marL="0" lvl="0" indent="0" algn="l" rtl="0">
                        <a:spcBef>
                          <a:spcPts val="0"/>
                        </a:spcBef>
                        <a:spcAft>
                          <a:spcPts val="0"/>
                        </a:spcAft>
                        <a:buNone/>
                      </a:pPr>
                      <a:r>
                        <a:rPr lang="en-US" sz="1400"/>
                        <a:t>The marketing team wants help with creating a monthly newsletter</a:t>
                      </a:r>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extLst>
                  <a:ext uri="{0D108BD9-81ED-4DB2-BD59-A6C34878D82A}">
                    <a16:rowId xmlns:a16="http://schemas.microsoft.com/office/drawing/2014/main" val="10001"/>
                  </a:ext>
                </a:extLst>
              </a:tr>
              <a:tr h="479625">
                <a:tc>
                  <a:txBody>
                    <a:bodyPr/>
                    <a:lstStyle/>
                    <a:p>
                      <a:pPr marL="0" lvl="0" indent="0" algn="l" rtl="0">
                        <a:spcBef>
                          <a:spcPts val="0"/>
                        </a:spcBef>
                        <a:spcAft>
                          <a:spcPts val="0"/>
                        </a:spcAft>
                        <a:buNone/>
                      </a:pPr>
                      <a:r>
                        <a:rPr lang="en-US" sz="1400"/>
                        <a:t>Providing induction training to new staff</a:t>
                      </a:r>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extLst>
                  <a:ext uri="{0D108BD9-81ED-4DB2-BD59-A6C34878D82A}">
                    <a16:rowId xmlns:a16="http://schemas.microsoft.com/office/drawing/2014/main" val="10002"/>
                  </a:ext>
                </a:extLst>
              </a:tr>
              <a:tr h="479625">
                <a:tc>
                  <a:txBody>
                    <a:bodyPr/>
                    <a:lstStyle/>
                    <a:p>
                      <a:pPr marL="0" lvl="0" indent="0" algn="l" rtl="0">
                        <a:spcBef>
                          <a:spcPts val="0"/>
                        </a:spcBef>
                        <a:spcAft>
                          <a:spcPts val="0"/>
                        </a:spcAft>
                        <a:buNone/>
                      </a:pPr>
                      <a:r>
                        <a:rPr lang="en-US" sz="1400"/>
                        <a:t>Paying suppliers within the trade credit agreement</a:t>
                      </a:r>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tc>
                  <a:txBody>
                    <a:bodyPr/>
                    <a:lstStyle/>
                    <a:p>
                      <a:pPr marL="0" lvl="0" indent="0" algn="l" rtl="0">
                        <a:spcBef>
                          <a:spcPts val="0"/>
                        </a:spcBef>
                        <a:spcAft>
                          <a:spcPts val="0"/>
                        </a:spcAft>
                        <a:buNone/>
                      </a:pPr>
                      <a:endParaRPr lang="en-GB" sz="700" dirty="0"/>
                    </a:p>
                  </a:txBody>
                  <a:tcPr marL="47586" marR="47586" marT="47586" marB="47586"/>
                </a:tc>
                <a:extLst>
                  <a:ext uri="{0D108BD9-81ED-4DB2-BD59-A6C34878D82A}">
                    <a16:rowId xmlns:a16="http://schemas.microsoft.com/office/drawing/2014/main" val="10003"/>
                  </a:ext>
                </a:extLst>
              </a:tr>
              <a:tr h="675705">
                <a:tc>
                  <a:txBody>
                    <a:bodyPr/>
                    <a:lstStyle/>
                    <a:p>
                      <a:pPr marL="0" lvl="0" indent="0" algn="l" rtl="0">
                        <a:spcBef>
                          <a:spcPts val="0"/>
                        </a:spcBef>
                        <a:spcAft>
                          <a:spcPts val="0"/>
                        </a:spcAft>
                        <a:buNone/>
                      </a:pPr>
                      <a:r>
                        <a:rPr lang="en-US" sz="1400"/>
                        <a:t>Developing a rapport with customers through greeting them in store</a:t>
                      </a:r>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extLst>
                  <a:ext uri="{0D108BD9-81ED-4DB2-BD59-A6C34878D82A}">
                    <a16:rowId xmlns:a16="http://schemas.microsoft.com/office/drawing/2014/main" val="10004"/>
                  </a:ext>
                </a:extLst>
              </a:tr>
              <a:tr h="479625">
                <a:tc>
                  <a:txBody>
                    <a:bodyPr/>
                    <a:lstStyle/>
                    <a:p>
                      <a:pPr marL="0" lvl="0" indent="0" algn="l" rtl="0">
                        <a:spcBef>
                          <a:spcPts val="0"/>
                        </a:spcBef>
                        <a:spcAft>
                          <a:spcPts val="0"/>
                        </a:spcAft>
                        <a:buNone/>
                      </a:pPr>
                      <a:r>
                        <a:rPr lang="en-US" sz="1400" dirty="0"/>
                        <a:t>Drawing the attention of customers to a January Sale</a:t>
                      </a:r>
                    </a:p>
                  </a:txBody>
                  <a:tcPr marL="47586" marR="47586" marT="47586" marB="47586"/>
                </a:tc>
                <a:tc>
                  <a:txBody>
                    <a:bodyPr/>
                    <a:lstStyle/>
                    <a:p>
                      <a:pPr marL="0" lvl="0" indent="0" algn="l" rtl="0">
                        <a:spcBef>
                          <a:spcPts val="0"/>
                        </a:spcBef>
                        <a:spcAft>
                          <a:spcPts val="0"/>
                        </a:spcAft>
                        <a:buNone/>
                      </a:pPr>
                      <a:endParaRPr lang="en-GB" sz="700" dirty="0"/>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extLst>
                  <a:ext uri="{0D108BD9-81ED-4DB2-BD59-A6C34878D82A}">
                    <a16:rowId xmlns:a16="http://schemas.microsoft.com/office/drawing/2014/main" val="10005"/>
                  </a:ext>
                </a:extLst>
              </a:tr>
              <a:tr h="281046">
                <a:tc>
                  <a:txBody>
                    <a:bodyPr/>
                    <a:lstStyle/>
                    <a:p>
                      <a:pPr marL="0" lvl="0" indent="0" algn="l" rtl="0">
                        <a:spcBef>
                          <a:spcPts val="0"/>
                        </a:spcBef>
                        <a:spcAft>
                          <a:spcPts val="0"/>
                        </a:spcAft>
                        <a:buNone/>
                      </a:pPr>
                      <a:endParaRPr lang="en-GB" sz="700" dirty="0"/>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tc>
                  <a:txBody>
                    <a:bodyPr/>
                    <a:lstStyle/>
                    <a:p>
                      <a:pPr marL="0" lvl="0" indent="0" algn="l" rtl="0">
                        <a:spcBef>
                          <a:spcPts val="0"/>
                        </a:spcBef>
                        <a:spcAft>
                          <a:spcPts val="0"/>
                        </a:spcAft>
                        <a:buNone/>
                      </a:pPr>
                      <a:endParaRPr lang="en-GB" sz="700"/>
                    </a:p>
                  </a:txBody>
                  <a:tcPr marL="47586" marR="47586" marT="47586" marB="47586"/>
                </a:tc>
                <a:extLst>
                  <a:ext uri="{0D108BD9-81ED-4DB2-BD59-A6C34878D82A}">
                    <a16:rowId xmlns:a16="http://schemas.microsoft.com/office/drawing/2014/main" val="10006"/>
                  </a:ext>
                </a:extLst>
              </a:tr>
              <a:tr h="281046">
                <a:tc>
                  <a:txBody>
                    <a:bodyPr/>
                    <a:lstStyle/>
                    <a:p>
                      <a:pPr marL="0" lvl="0" indent="0" algn="l" rtl="0">
                        <a:spcBef>
                          <a:spcPts val="0"/>
                        </a:spcBef>
                        <a:spcAft>
                          <a:spcPts val="0"/>
                        </a:spcAft>
                        <a:buNone/>
                      </a:pPr>
                      <a:endParaRPr lang="en-GB" sz="700"/>
                    </a:p>
                  </a:txBody>
                  <a:tcPr marL="47586" marR="47586" marT="47586" marB="47586"/>
                </a:tc>
                <a:tc>
                  <a:txBody>
                    <a:bodyPr/>
                    <a:lstStyle/>
                    <a:p>
                      <a:pPr marL="0" lvl="0" indent="0" algn="l" rtl="0">
                        <a:spcBef>
                          <a:spcPts val="0"/>
                        </a:spcBef>
                        <a:spcAft>
                          <a:spcPts val="0"/>
                        </a:spcAft>
                        <a:buNone/>
                      </a:pPr>
                      <a:endParaRPr lang="en-GB" sz="700" dirty="0"/>
                    </a:p>
                  </a:txBody>
                  <a:tcPr marL="47586" marR="47586" marT="47586" marB="47586"/>
                </a:tc>
                <a:tc>
                  <a:txBody>
                    <a:bodyPr/>
                    <a:lstStyle/>
                    <a:p>
                      <a:pPr marL="0" lvl="0" indent="0" algn="l" rtl="0">
                        <a:spcBef>
                          <a:spcPts val="0"/>
                        </a:spcBef>
                        <a:spcAft>
                          <a:spcPts val="0"/>
                        </a:spcAft>
                        <a:buNone/>
                      </a:pPr>
                      <a:endParaRPr lang="en-GB" sz="700" dirty="0"/>
                    </a:p>
                  </a:txBody>
                  <a:tcPr marL="47586" marR="47586" marT="47586" marB="47586"/>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grpSp>
        <p:nvGrpSpPr>
          <p:cNvPr id="135" name="Group 134">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36" name="Straight Connector 135">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9" name="Google Shape;129;p25"/>
          <p:cNvSpPr txBox="1">
            <a:spLocks noGrp="1"/>
          </p:cNvSpPr>
          <p:nvPr>
            <p:ph type="title"/>
          </p:nvPr>
        </p:nvSpPr>
        <p:spPr>
          <a:xfrm>
            <a:off x="515294" y="240193"/>
            <a:ext cx="6447501" cy="566257"/>
          </a:xfrm>
          <a:prstGeom prst="rect">
            <a:avLst/>
          </a:prstGeom>
        </p:spPr>
        <p:txBody>
          <a:bodyPr spcFirstLastPara="1" vert="horz" lIns="91440" tIns="45720" rIns="91440" bIns="45720" rtlCol="0" anchor="t" anchorCtr="0">
            <a:normAutofit fontScale="90000"/>
          </a:bodyPr>
          <a:lstStyle/>
          <a:p>
            <a:pPr marL="0" lvl="0" indent="0" defTabSz="457200">
              <a:spcBef>
                <a:spcPct val="0"/>
              </a:spcBef>
              <a:spcAft>
                <a:spcPts val="0"/>
              </a:spcAft>
            </a:pPr>
            <a:r>
              <a:rPr lang="en-US" sz="3600" dirty="0"/>
              <a:t>Case Study</a:t>
            </a:r>
          </a:p>
        </p:txBody>
      </p:sp>
      <p:sp>
        <p:nvSpPr>
          <p:cNvPr id="130" name="Google Shape;130;p25"/>
          <p:cNvSpPr txBox="1">
            <a:spLocks noGrp="1"/>
          </p:cNvSpPr>
          <p:nvPr>
            <p:ph type="body" idx="1"/>
          </p:nvPr>
        </p:nvSpPr>
        <p:spPr>
          <a:xfrm>
            <a:off x="508000" y="746621"/>
            <a:ext cx="5022870" cy="4156686"/>
          </a:xfrm>
          <a:prstGeom prst="rect">
            <a:avLst/>
          </a:prstGeom>
        </p:spPr>
        <p:txBody>
          <a:bodyPr spcFirstLastPara="1" vert="horz" lIns="91440" tIns="45720" rIns="91440" bIns="45720" rtlCol="0" anchorCtr="0">
            <a:normAutofit fontScale="47500" lnSpcReduction="20000"/>
          </a:bodyPr>
          <a:lstStyle/>
          <a:p>
            <a:pPr marL="0" marR="149352" lvl="0" indent="0" defTabSz="457200">
              <a:lnSpc>
                <a:spcPct val="90000"/>
              </a:lnSpc>
              <a:spcBef>
                <a:spcPts val="1000"/>
              </a:spcBef>
              <a:buSzPct val="80000"/>
              <a:buFont typeface="Wingdings 3" charset="2"/>
              <a:buChar char=""/>
            </a:pPr>
            <a:r>
              <a:rPr lang="en-US" sz="2500" dirty="0"/>
              <a:t>Powell and Daughters is a nationwide pet store chain, with large pet shops in most UK cities. There are three elements to the business: the selling of pet food and accessories, selling small house-based pets and a training school for pets. </a:t>
            </a:r>
          </a:p>
          <a:p>
            <a:pPr marL="0" marR="42672" lvl="0" indent="0" defTabSz="457200">
              <a:lnSpc>
                <a:spcPct val="90000"/>
              </a:lnSpc>
              <a:spcBef>
                <a:spcPts val="1000"/>
              </a:spcBef>
              <a:buSzPct val="80000"/>
              <a:buFont typeface="Wingdings 3" charset="2"/>
              <a:buChar char=""/>
            </a:pPr>
            <a:r>
              <a:rPr lang="en-US" sz="2500" dirty="0"/>
              <a:t>Each store employs a minimum of 25 staff; of these 4 will be trained in the pet school aspect of the business, 6 will be fully trained in all administrative tasks, including ordering and re-ordering stock, payroll and the training and recruitment of employees. There is at least 1 marketing expert in each store who’s responsible for </a:t>
            </a:r>
            <a:r>
              <a:rPr lang="en-US" sz="2500" dirty="0" err="1"/>
              <a:t>recognising</a:t>
            </a:r>
            <a:r>
              <a:rPr lang="en-US" sz="2500" dirty="0"/>
              <a:t> and attracting possible customers, and all remaining staff complete a variety of roles within the store and warehouse. </a:t>
            </a:r>
          </a:p>
          <a:p>
            <a:pPr marL="0" marR="42672" lvl="0" indent="0" defTabSz="457200">
              <a:lnSpc>
                <a:spcPct val="90000"/>
              </a:lnSpc>
              <a:spcBef>
                <a:spcPts val="1000"/>
              </a:spcBef>
              <a:buSzPct val="80000"/>
              <a:buFont typeface="Wingdings 3" charset="2"/>
              <a:buChar char=""/>
            </a:pPr>
            <a:r>
              <a:rPr lang="en-US" sz="2500" dirty="0"/>
              <a:t>There is a regional manager who oversees all strategic decisions along with conducting mystery shopper exercises, ensuring all stores are delivering the same constant high standards. Each regional manager is responsible for between 5 and 7 stores depending on locality. </a:t>
            </a:r>
          </a:p>
          <a:p>
            <a:pPr marL="0" marR="33528" lvl="0" indent="0" defTabSz="457200">
              <a:lnSpc>
                <a:spcPct val="90000"/>
              </a:lnSpc>
              <a:spcBef>
                <a:spcPts val="1000"/>
              </a:spcBef>
              <a:buSzPct val="80000"/>
              <a:buFont typeface="Wingdings 3" charset="2"/>
              <a:buChar char=""/>
            </a:pPr>
            <a:r>
              <a:rPr lang="en-US" sz="2500" dirty="0"/>
              <a:t>Although all employees are trained in customer service, Powell and Daughters have a Customer Service and ICT support Centre, located in Hull. The owner believed this was a key strategic decision as customers may want advice regarding their pets at all hours of the day. Additionally, as ICT has developed, having central control ensures the staff with the appropriate expertise are available with the required equipment. If there is an issue with one individual store that cannot be remotely repaired, a staff member will travel from Hull. </a:t>
            </a:r>
          </a:p>
          <a:p>
            <a:pPr marL="0" lvl="0" indent="0" defTabSz="457200">
              <a:lnSpc>
                <a:spcPct val="90000"/>
              </a:lnSpc>
              <a:spcBef>
                <a:spcPts val="1000"/>
              </a:spcBef>
              <a:buSzPct val="80000"/>
              <a:buFont typeface="Wingdings 3" charset="2"/>
              <a:buChar char=""/>
            </a:pPr>
            <a:endParaRPr lang="en-US" sz="700" dirty="0"/>
          </a:p>
        </p:txBody>
      </p:sp>
      <p:pic>
        <p:nvPicPr>
          <p:cNvPr id="70" name="Graphic 69" descr="Cat">
            <a:extLst>
              <a:ext uri="{FF2B5EF4-FFF2-40B4-BE49-F238E27FC236}">
                <a16:creationId xmlns:a16="http://schemas.microsoft.com/office/drawing/2014/main" id="{1F35E153-0BF3-4579-8484-4A809030BA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151" y="1388999"/>
            <a:ext cx="2359152" cy="23591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grpSp>
        <p:nvGrpSpPr>
          <p:cNvPr id="77" name="Group 76">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78" name="Straight Connector 77">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9" name="Rectangle 8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p26"/>
          <p:cNvSpPr txBox="1">
            <a:spLocks noGrp="1"/>
          </p:cNvSpPr>
          <p:nvPr>
            <p:ph type="body" idx="1"/>
          </p:nvPr>
        </p:nvSpPr>
        <p:spPr>
          <a:xfrm>
            <a:off x="508000" y="939800"/>
            <a:ext cx="4616450" cy="3716090"/>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Font typeface="Wingdings 3" charset="2"/>
              <a:buChar char=""/>
            </a:pPr>
            <a:endParaRPr lang="en-US"/>
          </a:p>
        </p:txBody>
      </p:sp>
      <p:sp>
        <p:nvSpPr>
          <p:cNvPr id="91" name="Rectangle 9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93" name="Straight Connector 9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10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Google Shape;135;p26"/>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131064" marR="158496" lvl="0" indent="0" defTabSz="457200">
              <a:lnSpc>
                <a:spcPct val="90000"/>
              </a:lnSpc>
              <a:spcBef>
                <a:spcPct val="0"/>
              </a:spcBef>
              <a:spcAft>
                <a:spcPts val="0"/>
              </a:spcAft>
              <a:buClr>
                <a:schemeClr val="dk1"/>
              </a:buClr>
              <a:buSzPts val="1100"/>
            </a:pPr>
            <a:r>
              <a:rPr lang="en-US" sz="2800">
                <a:solidFill>
                  <a:schemeClr val="bg1"/>
                </a:solidFill>
              </a:rPr>
              <a:t>1. Describe the activities of the retail functional areas of Powell and Daughters.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grpSp>
        <p:nvGrpSpPr>
          <p:cNvPr id="84" name="Group 83">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85" name="Straight Connector 84">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6" name="Rectangle 9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5094"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Isosceles Triangle 9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2"/>
            <a:ext cx="792559" cy="5143500"/>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1" name="Google Shape;141;p27"/>
          <p:cNvSpPr txBox="1">
            <a:spLocks noGrp="1"/>
          </p:cNvSpPr>
          <p:nvPr>
            <p:ph type="title"/>
          </p:nvPr>
        </p:nvSpPr>
        <p:spPr>
          <a:xfrm>
            <a:off x="505315" y="482600"/>
            <a:ext cx="3152284" cy="1031706"/>
          </a:xfrm>
          <a:prstGeom prst="rect">
            <a:avLst/>
          </a:prstGeom>
        </p:spPr>
        <p:txBody>
          <a:bodyPr spcFirstLastPara="1" vert="horz" lIns="91440" tIns="45720" rIns="91440" bIns="45720" rtlCol="0" anchor="ctr" anchorCtr="0">
            <a:normAutofit/>
          </a:bodyPr>
          <a:lstStyle/>
          <a:p>
            <a:pPr marL="274320" marR="0" lvl="0" indent="0" defTabSz="457200">
              <a:lnSpc>
                <a:spcPct val="90000"/>
              </a:lnSpc>
              <a:spcBef>
                <a:spcPct val="0"/>
              </a:spcBef>
              <a:spcAft>
                <a:spcPts val="0"/>
              </a:spcAft>
              <a:buClr>
                <a:schemeClr val="dk1"/>
              </a:buClr>
              <a:buSzPts val="1100"/>
            </a:pPr>
            <a:r>
              <a:rPr lang="en-US" sz="2000">
                <a:solidFill>
                  <a:schemeClr val="bg1"/>
                </a:solidFill>
              </a:rPr>
              <a:t>AC1.2 Describe rights of retail employees </a:t>
            </a:r>
          </a:p>
        </p:txBody>
      </p:sp>
      <p:sp>
        <p:nvSpPr>
          <p:cNvPr id="142" name="Google Shape;142;p27"/>
          <p:cNvSpPr txBox="1">
            <a:spLocks noGrp="1"/>
          </p:cNvSpPr>
          <p:nvPr>
            <p:ph type="body" idx="1"/>
          </p:nvPr>
        </p:nvSpPr>
        <p:spPr>
          <a:xfrm>
            <a:off x="505315" y="1620442"/>
            <a:ext cx="2980457" cy="2580083"/>
          </a:xfrm>
          <a:prstGeom prst="rect">
            <a:avLst/>
          </a:prstGeom>
        </p:spPr>
        <p:txBody>
          <a:bodyPr spcFirstLastPara="1" vert="horz" lIns="91440" tIns="45720" rIns="91440" bIns="45720" rtlCol="0" anchorCtr="0">
            <a:noAutofit/>
          </a:bodyPr>
          <a:lstStyle/>
          <a:p>
            <a:pPr marL="0" lvl="0" indent="0" defTabSz="457200">
              <a:spcBef>
                <a:spcPts val="1000"/>
              </a:spcBef>
              <a:buSzPct val="80000"/>
              <a:buFont typeface="Wingdings 3" charset="2"/>
              <a:buChar char=""/>
            </a:pPr>
            <a:r>
              <a:rPr lang="en-US" sz="1600" dirty="0">
                <a:solidFill>
                  <a:schemeClr val="bg1"/>
                </a:solidFill>
              </a:rPr>
              <a:t>All retail employees have rights. Imagine yourself as an employee, what would you expect from the business? Employees have rights that protect them from any unfair practice and discrimination from the retail business. Some of the rights that employees have are: </a:t>
            </a:r>
          </a:p>
        </p:txBody>
      </p:sp>
      <p:pic>
        <p:nvPicPr>
          <p:cNvPr id="143" name="Google Shape;143;p27"/>
          <p:cNvPicPr preferRelativeResize="0"/>
          <p:nvPr/>
        </p:nvPicPr>
        <p:blipFill rotWithShape="1">
          <a:blip r:embed="rId3"/>
          <a:srcRect l="39317" t="27686" r="41049" b="42104"/>
          <a:stretch/>
        </p:blipFill>
        <p:spPr>
          <a:xfrm>
            <a:off x="4572000" y="897681"/>
            <a:ext cx="3857625" cy="3338751"/>
          </a:xfrm>
          <a:prstGeom prst="rect">
            <a:avLst/>
          </a:prstGeom>
          <a:noFill/>
        </p:spPr>
      </p:pic>
      <p:sp>
        <p:nvSpPr>
          <p:cNvPr id="102" name="Isosceles Triangle 10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300990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grpSp>
        <p:nvGrpSpPr>
          <p:cNvPr id="90" name="Group 89">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91" name="Straight Connector 90">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3"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99">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102" name="Straight Connector 10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Google Shape;148;p28"/>
          <p:cNvSpPr txBox="1">
            <a:spLocks noGrp="1"/>
          </p:cNvSpPr>
          <p:nvPr>
            <p:ph type="title"/>
          </p:nvPr>
        </p:nvSpPr>
        <p:spPr>
          <a:xfrm>
            <a:off x="482600" y="612478"/>
            <a:ext cx="2525519" cy="3918543"/>
          </a:xfrm>
          <a:prstGeom prst="rect">
            <a:avLst/>
          </a:prstGeom>
        </p:spPr>
        <p:txBody>
          <a:bodyPr spcFirstLastPara="1" vert="horz" lIns="91440" tIns="45720" rIns="91440" bIns="45720" rtlCol="0" anchor="ctr" anchorCtr="0">
            <a:normAutofit/>
          </a:bodyPr>
          <a:lstStyle/>
          <a:p>
            <a:pPr marL="0" marR="585216" lvl="0" indent="0" defTabSz="457200">
              <a:lnSpc>
                <a:spcPct val="90000"/>
              </a:lnSpc>
              <a:spcBef>
                <a:spcPct val="0"/>
              </a:spcBef>
              <a:spcAft>
                <a:spcPts val="0"/>
              </a:spcAft>
              <a:buClr>
                <a:schemeClr val="dk1"/>
              </a:buClr>
              <a:buSzPts val="1100"/>
            </a:pPr>
            <a:r>
              <a:rPr lang="en-US" sz="2000"/>
              <a:t>AC1.3 Summarise responsibilities of retail employees </a:t>
            </a:r>
          </a:p>
        </p:txBody>
      </p:sp>
      <p:sp>
        <p:nvSpPr>
          <p:cNvPr id="149" name="Google Shape;149;p28"/>
          <p:cNvSpPr txBox="1">
            <a:spLocks noGrp="1"/>
          </p:cNvSpPr>
          <p:nvPr>
            <p:ph type="body" idx="1"/>
          </p:nvPr>
        </p:nvSpPr>
        <p:spPr>
          <a:xfrm>
            <a:off x="3490721" y="201336"/>
            <a:ext cx="4056641" cy="4329685"/>
          </a:xfrm>
          <a:prstGeom prst="rect">
            <a:avLst/>
          </a:prstGeom>
        </p:spPr>
        <p:txBody>
          <a:bodyPr spcFirstLastPara="1" vert="horz" lIns="91440" tIns="45720" rIns="91440" bIns="45720" rtlCol="0" anchor="ctr" anchorCtr="0">
            <a:normAutofit/>
          </a:bodyPr>
          <a:lstStyle/>
          <a:p>
            <a:pPr marL="0" marR="0" lvl="0" indent="0" defTabSz="457200">
              <a:spcBef>
                <a:spcPts val="1000"/>
              </a:spcBef>
              <a:buSzPct val="80000"/>
              <a:buFont typeface="Wingdings 3" charset="2"/>
              <a:buChar char=""/>
            </a:pPr>
            <a:r>
              <a:rPr lang="en-US" sz="1800" dirty="0"/>
              <a:t>This assessment criteria focuses on responsibilities and legal requirements that retail employees must respect, such as fulfilling the terms of their contract, working safely and not discriminating. Employees also have a responsibility to comply with company policies. </a:t>
            </a:r>
          </a:p>
          <a:p>
            <a:pPr marL="0" marR="0" lvl="0" indent="0" defTabSz="457200">
              <a:spcBef>
                <a:spcPts val="1000"/>
              </a:spcBef>
              <a:buSzPct val="80000"/>
              <a:buFont typeface="Wingdings 3" charset="2"/>
              <a:buChar char=""/>
            </a:pPr>
            <a:r>
              <a:rPr lang="en-US" sz="1800" dirty="0"/>
              <a:t>Employees also have a duty to inform their employer of anything that happens that could affect their ability to work, such as becoming pregnant or suffering an injury</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grpSp>
        <p:nvGrpSpPr>
          <p:cNvPr id="96" name="Group 95">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97" name="Straight Connector 96">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8" name="Rectangle 10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Google Shape;155;p29"/>
          <p:cNvSpPr txBox="1">
            <a:spLocks noGrp="1"/>
          </p:cNvSpPr>
          <p:nvPr>
            <p:ph type="body" idx="1"/>
          </p:nvPr>
        </p:nvSpPr>
        <p:spPr>
          <a:xfrm>
            <a:off x="508000" y="109058"/>
            <a:ext cx="4616450" cy="4094642"/>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Font typeface="Wingdings 3" charset="2"/>
              <a:buChar char=""/>
            </a:pPr>
            <a:r>
              <a:rPr lang="en-US" sz="1800" dirty="0"/>
              <a:t>Under EU legislation, the Working Time Directive, employees are allowed to work a maximum of 48 hours per week. However, if an employee is under 18, the maximum they are allowed to work is 8 hours a day, or a maximum of 40 hours per week</a:t>
            </a:r>
          </a:p>
        </p:txBody>
      </p:sp>
      <p:sp>
        <p:nvSpPr>
          <p:cNvPr id="110" name="Rectangle 10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2" name="Straight Connector 1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Isosceles Triangle 17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Google Shape;154;p29"/>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solidFill>
                  <a:schemeClr val="bg1"/>
                </a:solidFill>
              </a:rPr>
              <a:t>Working Hours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grpSp>
        <p:nvGrpSpPr>
          <p:cNvPr id="172" name="Group 102">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4" name="Straight Connector 103">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6"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Isosceles Triangle 107">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Isosceles Triangle 111">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73" name="Rectangle 114">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16">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6350"/>
            <a:ext cx="3575050" cy="5149850"/>
            <a:chOff x="7425267" y="-8467"/>
            <a:chExt cx="4766733" cy="6866467"/>
          </a:xfrm>
        </p:grpSpPr>
        <p:cxnSp>
          <p:nvCxnSpPr>
            <p:cNvPr id="118" name="Straight Connector 117">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20"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121">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Isosceles Triangle 125">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0" name="Google Shape;160;p30"/>
          <p:cNvSpPr txBox="1">
            <a:spLocks noGrp="1"/>
          </p:cNvSpPr>
          <p:nvPr>
            <p:ph type="title"/>
          </p:nvPr>
        </p:nvSpPr>
        <p:spPr>
          <a:xfrm>
            <a:off x="489360" y="1036864"/>
            <a:ext cx="2660686" cy="306977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300"/>
              <a:t>Contract</a:t>
            </a:r>
          </a:p>
        </p:txBody>
      </p:sp>
      <p:sp>
        <p:nvSpPr>
          <p:cNvPr id="175" name="Rectangle 169">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6" name="Google Shape;161;p30">
            <a:extLst>
              <a:ext uri="{FF2B5EF4-FFF2-40B4-BE49-F238E27FC236}">
                <a16:creationId xmlns:a16="http://schemas.microsoft.com/office/drawing/2014/main" id="{0BEC37CC-3B06-4CCC-9ACF-B57FA02BE758}"/>
              </a:ext>
            </a:extLst>
          </p:cNvPr>
          <p:cNvGraphicFramePr/>
          <p:nvPr>
            <p:extLst>
              <p:ext uri="{D42A27DB-BD31-4B8C-83A1-F6EECF244321}">
                <p14:modId xmlns:p14="http://schemas.microsoft.com/office/powerpoint/2010/main" val="1555953063"/>
              </p:ext>
            </p:extLst>
          </p:nvPr>
        </p:nvGraphicFramePr>
        <p:xfrm>
          <a:off x="3639407" y="708423"/>
          <a:ext cx="5019610" cy="36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grpSp>
        <p:nvGrpSpPr>
          <p:cNvPr id="108" name="Group 107">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9" name="Straight Connector 108">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1"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0" name="Rectangle 11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Google Shape;167;p31"/>
          <p:cNvSpPr txBox="1">
            <a:spLocks noGrp="1"/>
          </p:cNvSpPr>
          <p:nvPr>
            <p:ph type="body" idx="1"/>
          </p:nvPr>
        </p:nvSpPr>
        <p:spPr>
          <a:xfrm>
            <a:off x="508000" y="67112"/>
            <a:ext cx="5051472" cy="4655890"/>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Font typeface="Wingdings 3" charset="2"/>
              <a:buChar char=""/>
            </a:pPr>
            <a:r>
              <a:rPr lang="en-US" sz="2000" dirty="0"/>
              <a:t>All employees have the right to work in a safe environment, where any risks within their working conditions are controlled. Employers should control and offer any relevant health and safety training to employees. Basic health and safety conditions would include appropriate clothing (if there is a uniform) and heating within the retail business. </a:t>
            </a:r>
          </a:p>
        </p:txBody>
      </p:sp>
      <p:sp>
        <p:nvSpPr>
          <p:cNvPr id="122" name="Rectangle 12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4" name="Straight Connector 12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1" name="Isosceles Triangle 18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9" name="Isosceles Triangle 18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Google Shape;166;p31"/>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solidFill>
                  <a:schemeClr val="bg1"/>
                </a:solidFill>
              </a:rPr>
              <a:t>Health and Safety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grpSp>
        <p:nvGrpSpPr>
          <p:cNvPr id="69" name="Group 68">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70" name="Straight Connector 69">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2"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1" name="Rectangle 80">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6350"/>
            <a:ext cx="3575050" cy="5149850"/>
            <a:chOff x="7425267" y="-8467"/>
            <a:chExt cx="4766733" cy="6866467"/>
          </a:xfrm>
        </p:grpSpPr>
        <p:cxnSp>
          <p:nvCxnSpPr>
            <p:cNvPr id="84" name="Straight Connector 83">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3" name="Google Shape;63;p14"/>
          <p:cNvSpPr txBox="1"/>
          <p:nvPr/>
        </p:nvSpPr>
        <p:spPr>
          <a:xfrm>
            <a:off x="489360" y="1036864"/>
            <a:ext cx="2660686" cy="3069771"/>
          </a:xfrm>
          <a:prstGeom prst="rect">
            <a:avLst/>
          </a:prstGeom>
        </p:spPr>
        <p:txBody>
          <a:bodyPr spcFirstLastPara="1" vert="horz" lIns="91440" tIns="45720" rIns="91440" bIns="45720" rtlCol="0" anchor="ctr" anchorCtr="0">
            <a:normAutofit/>
          </a:bodyPr>
          <a:lstStyle/>
          <a:p>
            <a:pPr marL="0" lvl="0" indent="0">
              <a:spcBef>
                <a:spcPct val="0"/>
              </a:spcBef>
              <a:spcAft>
                <a:spcPts val="600"/>
              </a:spcAft>
              <a:buClr>
                <a:schemeClr val="dk1"/>
              </a:buClr>
              <a:buSzPts val="1100"/>
            </a:pPr>
            <a:r>
              <a:rPr lang="en-US" sz="3300" b="1">
                <a:solidFill>
                  <a:schemeClr val="accent1">
                    <a:lumMod val="75000"/>
                  </a:schemeClr>
                </a:solidFill>
                <a:latin typeface="+mj-lt"/>
                <a:ea typeface="+mj-ea"/>
                <a:cs typeface="+mj-cs"/>
              </a:rPr>
              <a:t>LO1 - Know how retail operations are organised</a:t>
            </a:r>
            <a:endParaRPr lang="en-US" sz="3300">
              <a:solidFill>
                <a:schemeClr val="accent1">
                  <a:lumMod val="75000"/>
                </a:schemeClr>
              </a:solidFill>
              <a:latin typeface="+mj-lt"/>
              <a:ea typeface="+mj-ea"/>
              <a:cs typeface="+mj-cs"/>
            </a:endParaRPr>
          </a:p>
        </p:txBody>
      </p:sp>
      <p:sp>
        <p:nvSpPr>
          <p:cNvPr id="94" name="Rectangle 93">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Google Shape;62;p14">
            <a:extLst>
              <a:ext uri="{FF2B5EF4-FFF2-40B4-BE49-F238E27FC236}">
                <a16:creationId xmlns:a16="http://schemas.microsoft.com/office/drawing/2014/main" id="{F20D0C16-B12C-48C9-A31C-9BA404FFE057}"/>
              </a:ext>
            </a:extLst>
          </p:cNvPr>
          <p:cNvGraphicFramePr/>
          <p:nvPr>
            <p:extLst>
              <p:ext uri="{D42A27DB-BD31-4B8C-83A1-F6EECF244321}">
                <p14:modId xmlns:p14="http://schemas.microsoft.com/office/powerpoint/2010/main" val="880903916"/>
              </p:ext>
            </p:extLst>
          </p:nvPr>
        </p:nvGraphicFramePr>
        <p:xfrm>
          <a:off x="3639407" y="708423"/>
          <a:ext cx="5019610" cy="36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Equality</a:t>
            </a:r>
            <a:endParaRPr/>
          </a:p>
        </p:txBody>
      </p:sp>
      <p:sp>
        <p:nvSpPr>
          <p:cNvPr id="173" name="Google Shape;173;p32"/>
          <p:cNvSpPr txBox="1">
            <a:spLocks noGrp="1"/>
          </p:cNvSpPr>
          <p:nvPr>
            <p:ph type="body" idx="1"/>
          </p:nvPr>
        </p:nvSpPr>
        <p:spPr>
          <a:xfrm>
            <a:off x="3288485" y="721453"/>
            <a:ext cx="3892491" cy="390467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t>The above legislation replaced numerous older laws that prevented discrimination of all kinds, including on the basis of disability and race. The Equality Act 2010 contained numerous aspects, including: • making ‘reasonable adjustments’ for a disabled employee • equal pay (sex equality) where men and women in both full-time and part-time roles have a right to equal pay • discrimination at work, including training, dismissal, promotion and redundancy • discipline and grievances</a:t>
            </a:r>
            <a:endParaRPr sz="1600" dirty="0"/>
          </a:p>
        </p:txBody>
      </p:sp>
      <p:sp>
        <p:nvSpPr>
          <p:cNvPr id="174" name="Google Shape;174;p32"/>
          <p:cNvSpPr txBox="1"/>
          <p:nvPr/>
        </p:nvSpPr>
        <p:spPr>
          <a:xfrm>
            <a:off x="587950" y="1253250"/>
            <a:ext cx="2846700" cy="28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Task</a:t>
            </a:r>
            <a:endParaRPr/>
          </a:p>
          <a:p>
            <a:pPr marL="0" lvl="0" indent="0" algn="l" rtl="0">
              <a:spcBef>
                <a:spcPts val="0"/>
              </a:spcBef>
              <a:spcAft>
                <a:spcPts val="0"/>
              </a:spcAft>
              <a:buNone/>
            </a:pPr>
            <a:r>
              <a:rPr lang="en"/>
              <a:t>Research the Equality Act 2010 and summarise your findings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p:txBody>
          <a:bodyPr spcFirstLastPara="1" wrap="square" lIns="91425" tIns="91425" rIns="91425" bIns="91425" anchor="b" anchorCtr="0">
            <a:normAutofit/>
          </a:bodyPr>
          <a:lstStyle/>
          <a:p>
            <a:pPr marL="0" lvl="0" indent="0" rtl="0">
              <a:lnSpc>
                <a:spcPct val="90000"/>
              </a:lnSpc>
              <a:spcBef>
                <a:spcPts val="0"/>
              </a:spcBef>
              <a:spcAft>
                <a:spcPts val="0"/>
              </a:spcAft>
              <a:buNone/>
            </a:pPr>
            <a:r>
              <a:rPr lang="en"/>
              <a:t>Research Task</a:t>
            </a:r>
            <a:endParaRPr lang="en-GB"/>
          </a:p>
        </p:txBody>
      </p:sp>
      <p:sp>
        <p:nvSpPr>
          <p:cNvPr id="121" name="Subtitle 2">
            <a:extLst>
              <a:ext uri="{FF2B5EF4-FFF2-40B4-BE49-F238E27FC236}">
                <a16:creationId xmlns:a16="http://schemas.microsoft.com/office/drawing/2014/main" id="{46379004-5F2B-4CAA-94AC-F73090738D17}"/>
              </a:ext>
            </a:extLst>
          </p:cNvPr>
          <p:cNvSpPr>
            <a:spLocks noGrp="1"/>
          </p:cNvSpPr>
          <p:nvPr>
            <p:ph type="subTitle" idx="1"/>
          </p:nvPr>
        </p:nvSpPr>
        <p:spPr/>
        <p:txBody>
          <a:bodyPr/>
          <a:lstStyle/>
          <a:p>
            <a:endParaRPr lang="en-US" dirty="0"/>
          </a:p>
        </p:txBody>
      </p:sp>
      <p:sp>
        <p:nvSpPr>
          <p:cNvPr id="180" name="Google Shape;180;p33"/>
          <p:cNvSpPr txBox="1">
            <a:spLocks noGrp="1"/>
          </p:cNvSpPr>
          <p:nvPr>
            <p:ph type="body" idx="2"/>
          </p:nvPr>
        </p:nvSpPr>
        <p:spPr>
          <a:xfrm>
            <a:off x="4310700" y="724200"/>
            <a:ext cx="3012889" cy="4216916"/>
          </a:xfrm>
        </p:spPr>
        <p:txBody>
          <a:bodyPr spcFirstLastPara="1" wrap="square" lIns="91425" tIns="91425" rIns="91425" bIns="91425" anchor="ctr" anchorCtr="0">
            <a:normAutofit/>
          </a:bodyPr>
          <a:lstStyle/>
          <a:p>
            <a:pPr marL="0" marR="18288" lvl="0" indent="0" rtl="0">
              <a:spcBef>
                <a:spcPts val="1800"/>
              </a:spcBef>
              <a:spcAft>
                <a:spcPts val="0"/>
              </a:spcAft>
              <a:buClr>
                <a:schemeClr val="dk1"/>
              </a:buClr>
              <a:buSzPts val="1100"/>
              <a:buFont typeface="Arial"/>
              <a:buNone/>
            </a:pPr>
            <a:r>
              <a:rPr lang="en-US" sz="1600" b="1" dirty="0"/>
              <a:t>Employees have many other rights, including the right to a minimum wage. Research the current minimum wage for the different age groups and describe why it is important to retail employees.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grpSp>
        <p:nvGrpSpPr>
          <p:cNvPr id="127" name="Group 126">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91" name="Straight Connector 190">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3"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4"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Isosceles Triangle 194">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Isosceles Triangle 198">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Isosceles Triangle 199">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2" name="Rectangle 20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34"/>
          <p:cNvSpPr txBox="1">
            <a:spLocks noGrp="1"/>
          </p:cNvSpPr>
          <p:nvPr>
            <p:ph type="body" idx="1"/>
          </p:nvPr>
        </p:nvSpPr>
        <p:spPr>
          <a:xfrm>
            <a:off x="93630" y="159392"/>
            <a:ext cx="5030820" cy="4714612"/>
          </a:xfrm>
          <a:prstGeom prst="rect">
            <a:avLst/>
          </a:prstGeom>
        </p:spPr>
        <p:txBody>
          <a:bodyPr spcFirstLastPara="1" vert="horz" lIns="91440" tIns="45720" rIns="91440" bIns="45720" rtlCol="0" anchor="ctr" anchorCtr="0">
            <a:normAutofit/>
          </a:bodyPr>
          <a:lstStyle/>
          <a:p>
            <a:pPr marL="0" marR="21336" lvl="0" indent="0" defTabSz="457200">
              <a:lnSpc>
                <a:spcPct val="90000"/>
              </a:lnSpc>
              <a:spcBef>
                <a:spcPts val="1000"/>
              </a:spcBef>
              <a:buSzPct val="80000"/>
              <a:buFont typeface="Wingdings 3" charset="2"/>
              <a:buChar char=""/>
            </a:pPr>
            <a:r>
              <a:rPr lang="en-US" sz="1200" dirty="0"/>
              <a:t>Megan’s boutique is a luxury clothing retailer in Surrey, </a:t>
            </a:r>
            <a:r>
              <a:rPr lang="en-US" sz="1200" dirty="0" err="1"/>
              <a:t>specialising</a:t>
            </a:r>
            <a:r>
              <a:rPr lang="en-US" sz="1200" dirty="0"/>
              <a:t> in occasion wear and cocktail dresses. The owner, Megan, employs 2 members of staff; 1 is 17 and the other 25. Both have a written contract with the retailer that states the following: </a:t>
            </a:r>
          </a:p>
          <a:p>
            <a:pPr marL="0" marR="21336" lvl="0" indent="0" defTabSz="457200">
              <a:lnSpc>
                <a:spcPct val="90000"/>
              </a:lnSpc>
              <a:spcBef>
                <a:spcPts val="1000"/>
              </a:spcBef>
              <a:buSzPct val="80000"/>
              <a:buFont typeface="Wingdings 3" charset="2"/>
              <a:buChar char=""/>
            </a:pPr>
            <a:r>
              <a:rPr lang="en-US" sz="1200" dirty="0"/>
              <a:t>Working hours: 16 hours per week </a:t>
            </a:r>
          </a:p>
          <a:p>
            <a:pPr marL="310896" marR="67056" lvl="0" indent="0" defTabSz="457200">
              <a:lnSpc>
                <a:spcPct val="90000"/>
              </a:lnSpc>
              <a:spcBef>
                <a:spcPts val="1000"/>
              </a:spcBef>
              <a:buSzPct val="80000"/>
              <a:buFont typeface="Wingdings 3" charset="2"/>
              <a:buChar char=""/>
            </a:pPr>
            <a:r>
              <a:rPr lang="en-US" sz="1200" dirty="0"/>
              <a:t>• Responsibilities: Serve and advise the customers; aiming to </a:t>
            </a:r>
            <a:r>
              <a:rPr lang="en-US" sz="1200" dirty="0" err="1"/>
              <a:t>maximise</a:t>
            </a:r>
            <a:r>
              <a:rPr lang="en-US" sz="1200" dirty="0"/>
              <a:t> sales </a:t>
            </a:r>
          </a:p>
          <a:p>
            <a:pPr marL="310896" marR="213359" lvl="0" indent="0" defTabSz="457200">
              <a:lnSpc>
                <a:spcPct val="90000"/>
              </a:lnSpc>
              <a:spcBef>
                <a:spcPts val="1000"/>
              </a:spcBef>
              <a:buSzPct val="80000"/>
              <a:buFont typeface="Wingdings 3" charset="2"/>
              <a:buChar char=""/>
            </a:pPr>
            <a:r>
              <a:rPr lang="en-US" sz="1200" dirty="0"/>
              <a:t>• 24 days’ paid leave per year on a pro-rata basis (including bank holidays) </a:t>
            </a:r>
          </a:p>
          <a:p>
            <a:pPr marL="310896" marR="691896" lvl="0" indent="0" defTabSz="457200">
              <a:lnSpc>
                <a:spcPct val="90000"/>
              </a:lnSpc>
              <a:spcBef>
                <a:spcPts val="1000"/>
              </a:spcBef>
              <a:buSzPct val="80000"/>
              <a:buFont typeface="Wingdings 3" charset="2"/>
              <a:buChar char=""/>
            </a:pPr>
            <a:r>
              <a:rPr lang="en-US" sz="1200" dirty="0"/>
              <a:t>• Wage: Under 18 – minimum wage, over 18 – national living wage </a:t>
            </a:r>
          </a:p>
          <a:p>
            <a:pPr marL="0" marR="0" lvl="0" indent="0" defTabSz="457200">
              <a:lnSpc>
                <a:spcPct val="90000"/>
              </a:lnSpc>
              <a:spcBef>
                <a:spcPts val="1000"/>
              </a:spcBef>
              <a:buSzPct val="80000"/>
              <a:buFont typeface="Wingdings 3" charset="2"/>
              <a:buChar char=""/>
            </a:pPr>
            <a:r>
              <a:rPr lang="en-US" sz="1200" dirty="0"/>
              <a:t>Megan expects her employees to assist the customers with fittings and adjustments as a part of their role. Alice, the 17-year-old, is always on time and completes all duties of her contract. Sam, the 25-year-old, has started to grow her nails and on two occasions has led to damage to the lace on the dresses. Also, for Sam’s Saturday shift, she’s started turning up late to work. In the last month, her lateness has amounted to 6 hours. As a result of this, Megan has decided to dock her wages by 6 hours for the month; therefore, Sam will be paid for 58 hours instead of the 64 she was contracted to work.</a:t>
            </a:r>
          </a:p>
        </p:txBody>
      </p:sp>
      <p:sp>
        <p:nvSpPr>
          <p:cNvPr id="204" name="Rectangle 20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06" name="Straight Connector 20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 name="Isosceles Triangle 21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2" name="Isosceles Triangle 22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5" name="Google Shape;185;p34"/>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solidFill>
                  <a:schemeClr val="bg1"/>
                </a:solidFill>
              </a:rPr>
              <a:t>Case Study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0"/>
        <p:cNvGrpSpPr/>
        <p:nvPr/>
      </p:nvGrpSpPr>
      <p:grpSpPr>
        <a:xfrm>
          <a:off x="0" y="0"/>
          <a:ext cx="0" cy="0"/>
          <a:chOff x="0" y="0"/>
          <a:chExt cx="0" cy="0"/>
        </a:xfrm>
      </p:grpSpPr>
      <p:grpSp>
        <p:nvGrpSpPr>
          <p:cNvPr id="235" name="Group 234">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36" name="Straight Connector 235">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8"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9"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0" name="Isosceles Triangle 239">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1"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2"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3"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4" name="Isosceles Triangle 243">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5" name="Isosceles Triangle 244">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7" name="Rectangle 246">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6350"/>
            <a:ext cx="3575050" cy="5149850"/>
            <a:chOff x="7425267" y="-8467"/>
            <a:chExt cx="4766733" cy="6866467"/>
          </a:xfrm>
        </p:grpSpPr>
        <p:cxnSp>
          <p:nvCxnSpPr>
            <p:cNvPr id="250" name="Straight Connector 249">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52"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3"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4" name="Isosceles Triangle 253">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5"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7"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8" name="Isosceles Triangle 257">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1" name="Google Shape;191;p35"/>
          <p:cNvSpPr txBox="1">
            <a:spLocks noGrp="1"/>
          </p:cNvSpPr>
          <p:nvPr>
            <p:ph type="title"/>
          </p:nvPr>
        </p:nvSpPr>
        <p:spPr>
          <a:xfrm>
            <a:off x="489360" y="1036864"/>
            <a:ext cx="2660686" cy="306977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300"/>
              <a:t>Tasks</a:t>
            </a:r>
          </a:p>
        </p:txBody>
      </p:sp>
      <p:sp>
        <p:nvSpPr>
          <p:cNvPr id="260" name="Rectangle 259">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1" name="Google Shape;192;p35">
            <a:extLst>
              <a:ext uri="{FF2B5EF4-FFF2-40B4-BE49-F238E27FC236}">
                <a16:creationId xmlns:a16="http://schemas.microsoft.com/office/drawing/2014/main" id="{E3BDEAEE-60D3-44BA-9051-66BB60F6A4EC}"/>
              </a:ext>
            </a:extLst>
          </p:cNvPr>
          <p:cNvGraphicFramePr/>
          <p:nvPr>
            <p:extLst>
              <p:ext uri="{D42A27DB-BD31-4B8C-83A1-F6EECF244321}">
                <p14:modId xmlns:p14="http://schemas.microsoft.com/office/powerpoint/2010/main" val="3986604092"/>
              </p:ext>
            </p:extLst>
          </p:nvPr>
        </p:nvGraphicFramePr>
        <p:xfrm>
          <a:off x="3639407" y="708423"/>
          <a:ext cx="5019610" cy="36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grpSp>
        <p:nvGrpSpPr>
          <p:cNvPr id="76" name="Group 75">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77" name="Straight Connector 76">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8" name="Rectangle 8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5094"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Isosceles Triangle 9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2"/>
            <a:ext cx="792559" cy="5143500"/>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7" name="Google Shape;197;p36"/>
          <p:cNvSpPr txBox="1">
            <a:spLocks noGrp="1"/>
          </p:cNvSpPr>
          <p:nvPr>
            <p:ph type="title"/>
          </p:nvPr>
        </p:nvSpPr>
        <p:spPr>
          <a:xfrm>
            <a:off x="505315" y="482600"/>
            <a:ext cx="3152284" cy="1031706"/>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buClr>
                <a:schemeClr val="dk1"/>
              </a:buClr>
              <a:buSzPts val="1100"/>
            </a:pPr>
            <a:r>
              <a:rPr lang="en-US" sz="2000">
                <a:solidFill>
                  <a:schemeClr val="bg1"/>
                </a:solidFill>
              </a:rPr>
              <a:t>AC1.4 Describe effects of legislation on retail operations</a:t>
            </a:r>
          </a:p>
        </p:txBody>
      </p:sp>
      <p:sp>
        <p:nvSpPr>
          <p:cNvPr id="198" name="Google Shape;198;p36"/>
          <p:cNvSpPr txBox="1">
            <a:spLocks noGrp="1"/>
          </p:cNvSpPr>
          <p:nvPr>
            <p:ph type="body" idx="1"/>
          </p:nvPr>
        </p:nvSpPr>
        <p:spPr>
          <a:xfrm>
            <a:off x="505315" y="1620442"/>
            <a:ext cx="2980457" cy="2580083"/>
          </a:xfrm>
          <a:prstGeom prst="rect">
            <a:avLst/>
          </a:prstGeom>
        </p:spPr>
        <p:txBody>
          <a:bodyPr spcFirstLastPara="1" vert="horz" lIns="91440" tIns="45720" rIns="91440" bIns="45720" rtlCol="0" anchorCtr="0">
            <a:normAutofit/>
          </a:bodyPr>
          <a:lstStyle/>
          <a:p>
            <a:pPr marL="0" lvl="0" indent="0" defTabSz="457200">
              <a:spcBef>
                <a:spcPts val="1000"/>
              </a:spcBef>
              <a:buSzPct val="80000"/>
              <a:buFont typeface="Wingdings 3" charset="2"/>
              <a:buChar char=""/>
            </a:pPr>
            <a:r>
              <a:rPr lang="en-US" sz="1600" dirty="0">
                <a:solidFill>
                  <a:schemeClr val="bg1"/>
                </a:solidFill>
              </a:rPr>
              <a:t>Note that this assessment criteria requires that the effects of legislation on retail operations are described. Within the specification the following areas of legislation are noted: </a:t>
            </a:r>
          </a:p>
          <a:p>
            <a:pPr marL="0" lvl="0" indent="0" defTabSz="457200">
              <a:spcBef>
                <a:spcPts val="1000"/>
              </a:spcBef>
              <a:buSzPct val="80000"/>
              <a:buFont typeface="Wingdings 3" charset="2"/>
              <a:buChar char=""/>
            </a:pPr>
            <a:endParaRPr lang="en-US" dirty="0">
              <a:solidFill>
                <a:schemeClr val="bg1"/>
              </a:solidFill>
            </a:endParaRPr>
          </a:p>
        </p:txBody>
      </p:sp>
      <p:pic>
        <p:nvPicPr>
          <p:cNvPr id="199" name="Google Shape;199;p36"/>
          <p:cNvPicPr preferRelativeResize="0"/>
          <p:nvPr/>
        </p:nvPicPr>
        <p:blipFill rotWithShape="1">
          <a:blip r:embed="rId3"/>
          <a:srcRect l="28765" t="19771" r="27411" b="13770"/>
          <a:stretch/>
        </p:blipFill>
        <p:spPr>
          <a:xfrm>
            <a:off x="4572000" y="921722"/>
            <a:ext cx="3857625" cy="3290668"/>
          </a:xfrm>
          <a:prstGeom prst="rect">
            <a:avLst/>
          </a:prstGeom>
          <a:noFill/>
        </p:spPr>
      </p:pic>
      <p:sp>
        <p:nvSpPr>
          <p:cNvPr id="94" name="Isosceles Triangle 9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300990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151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r>
              <a:rPr lang="en" sz="2300"/>
              <a:t>esearch into the above 6 areas of legislation. Complete the following table to summarise your findings:</a:t>
            </a:r>
            <a:endParaRPr sz="2300"/>
          </a:p>
        </p:txBody>
      </p:sp>
      <p:graphicFrame>
        <p:nvGraphicFramePr>
          <p:cNvPr id="205" name="Google Shape;205;p37"/>
          <p:cNvGraphicFramePr/>
          <p:nvPr>
            <p:extLst>
              <p:ext uri="{D42A27DB-BD31-4B8C-83A1-F6EECF244321}">
                <p14:modId xmlns:p14="http://schemas.microsoft.com/office/powerpoint/2010/main" val="1893189402"/>
              </p:ext>
            </p:extLst>
          </p:nvPr>
        </p:nvGraphicFramePr>
        <p:xfrm>
          <a:off x="109056" y="1357199"/>
          <a:ext cx="8520600" cy="3390968"/>
        </p:xfrm>
        <a:graphic>
          <a:graphicData uri="http://schemas.openxmlformats.org/drawingml/2006/table">
            <a:tbl>
              <a:tblPr>
                <a:noFill/>
                <a:tableStyleId>{9E8DA272-B335-4D70-879B-4BADC93C201C}</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423871">
                <a:tc>
                  <a:txBody>
                    <a:bodyPr/>
                    <a:lstStyle/>
                    <a:p>
                      <a:pPr marL="0" lvl="0" indent="0" algn="l" rtl="0">
                        <a:spcBef>
                          <a:spcPts val="0"/>
                        </a:spcBef>
                        <a:spcAft>
                          <a:spcPts val="0"/>
                        </a:spcAft>
                        <a:buNone/>
                      </a:pPr>
                      <a:r>
                        <a:rPr lang="en"/>
                        <a:t>Area of Legislation</a:t>
                      </a:r>
                      <a:endParaRPr/>
                    </a:p>
                  </a:txBody>
                  <a:tcPr marL="91425" marR="91425" marT="91425" marB="91425"/>
                </a:tc>
                <a:tc>
                  <a:txBody>
                    <a:bodyPr/>
                    <a:lstStyle/>
                    <a:p>
                      <a:pPr marL="0" lvl="0" indent="0" algn="l" rtl="0">
                        <a:spcBef>
                          <a:spcPts val="0"/>
                        </a:spcBef>
                        <a:spcAft>
                          <a:spcPts val="0"/>
                        </a:spcAft>
                        <a:buNone/>
                      </a:pPr>
                      <a:r>
                        <a:rPr lang="en"/>
                        <a:t>Summary of Legislation</a:t>
                      </a:r>
                      <a:endParaRPr/>
                    </a:p>
                  </a:txBody>
                  <a:tcPr marL="91425" marR="91425" marT="91425" marB="91425"/>
                </a:tc>
                <a:extLst>
                  <a:ext uri="{0D108BD9-81ED-4DB2-BD59-A6C34878D82A}">
                    <a16:rowId xmlns:a16="http://schemas.microsoft.com/office/drawing/2014/main" val="10000"/>
                  </a:ext>
                </a:extLst>
              </a:tr>
              <a:tr h="423871">
                <a:tc>
                  <a:txBody>
                    <a:bodyPr/>
                    <a:lstStyle/>
                    <a:p>
                      <a:pPr marL="0" lvl="0" indent="0" algn="l" rtl="0">
                        <a:spcBef>
                          <a:spcPts val="0"/>
                        </a:spcBef>
                        <a:spcAft>
                          <a:spcPts val="0"/>
                        </a:spcAft>
                        <a:buNone/>
                      </a:pPr>
                      <a:r>
                        <a:rPr lang="en"/>
                        <a:t>Health and Safety</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423871">
                <a:tc>
                  <a:txBody>
                    <a:bodyPr/>
                    <a:lstStyle/>
                    <a:p>
                      <a:pPr marL="0" lvl="0" indent="0" algn="l" rtl="0">
                        <a:spcBef>
                          <a:spcPts val="0"/>
                        </a:spcBef>
                        <a:spcAft>
                          <a:spcPts val="0"/>
                        </a:spcAft>
                        <a:buNone/>
                      </a:pPr>
                      <a:r>
                        <a:rPr lang="en"/>
                        <a:t>Consumer Protection</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423871">
                <a:tc>
                  <a:txBody>
                    <a:bodyPr/>
                    <a:lstStyle/>
                    <a:p>
                      <a:pPr marL="0" lvl="0" indent="0" algn="l" rtl="0">
                        <a:spcBef>
                          <a:spcPts val="0"/>
                        </a:spcBef>
                        <a:spcAft>
                          <a:spcPts val="0"/>
                        </a:spcAft>
                        <a:buNone/>
                      </a:pPr>
                      <a:r>
                        <a:rPr lang="en"/>
                        <a:t>Security</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423871">
                <a:tc>
                  <a:txBody>
                    <a:bodyPr/>
                    <a:lstStyle/>
                    <a:p>
                      <a:pPr marL="0" lvl="0" indent="0" algn="l" rtl="0">
                        <a:spcBef>
                          <a:spcPts val="0"/>
                        </a:spcBef>
                        <a:spcAft>
                          <a:spcPts val="0"/>
                        </a:spcAft>
                        <a:buNone/>
                      </a:pPr>
                      <a:r>
                        <a:rPr lang="en"/>
                        <a:t>Equality and Diversity</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423871">
                <a:tc>
                  <a:txBody>
                    <a:bodyPr/>
                    <a:lstStyle/>
                    <a:p>
                      <a:pPr marL="0" lvl="0" indent="0" algn="l" rtl="0">
                        <a:spcBef>
                          <a:spcPts val="0"/>
                        </a:spcBef>
                        <a:spcAft>
                          <a:spcPts val="0"/>
                        </a:spcAft>
                        <a:buNone/>
                      </a:pPr>
                      <a:r>
                        <a:rPr lang="en"/>
                        <a:t>Age Restriction Laws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423871">
                <a:tc>
                  <a:txBody>
                    <a:bodyPr/>
                    <a:lstStyle/>
                    <a:p>
                      <a:pPr marL="0" lvl="0" indent="0" algn="l" rtl="0">
                        <a:spcBef>
                          <a:spcPts val="0"/>
                        </a:spcBef>
                        <a:spcAft>
                          <a:spcPts val="0"/>
                        </a:spcAft>
                        <a:buNone/>
                      </a:pPr>
                      <a:r>
                        <a:rPr lang="en"/>
                        <a:t>Restricted Products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423871">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8"/>
          <p:cNvPicPr preferRelativeResize="0"/>
          <p:nvPr/>
        </p:nvPicPr>
        <p:blipFill rotWithShape="1">
          <a:blip r:embed="rId3">
            <a:alphaModFix/>
          </a:blip>
          <a:srcRect l="5780" t="25948" r="49995" b="19051"/>
          <a:stretch/>
        </p:blipFill>
        <p:spPr>
          <a:xfrm>
            <a:off x="649825" y="0"/>
            <a:ext cx="7356395"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grpSp>
        <p:nvGrpSpPr>
          <p:cNvPr id="94" name="Group 93">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95" name="Straight Connector 94">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Isosceles Triangle 103">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6" name="Rectangle 105">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6350"/>
            <a:ext cx="3575050" cy="5149850"/>
            <a:chOff x="7425267" y="-8467"/>
            <a:chExt cx="4766733" cy="6866467"/>
          </a:xfrm>
        </p:grpSpPr>
        <p:cxnSp>
          <p:nvCxnSpPr>
            <p:cNvPr id="109" name="Straight Connector 108">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11"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5" name="Google Shape;215;p39"/>
          <p:cNvSpPr txBox="1">
            <a:spLocks noGrp="1"/>
          </p:cNvSpPr>
          <p:nvPr>
            <p:ph type="title"/>
          </p:nvPr>
        </p:nvSpPr>
        <p:spPr>
          <a:xfrm>
            <a:off x="489360" y="1036864"/>
            <a:ext cx="2660686" cy="306977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300"/>
              <a:t>Legislation</a:t>
            </a:r>
          </a:p>
        </p:txBody>
      </p:sp>
      <p:sp>
        <p:nvSpPr>
          <p:cNvPr id="119" name="Rectangle 118">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8" name="Google Shape;216;p39">
            <a:extLst>
              <a:ext uri="{FF2B5EF4-FFF2-40B4-BE49-F238E27FC236}">
                <a16:creationId xmlns:a16="http://schemas.microsoft.com/office/drawing/2014/main" id="{0E3527CD-81AE-4772-AD67-1CB6F0842586}"/>
              </a:ext>
            </a:extLst>
          </p:cNvPr>
          <p:cNvGraphicFramePr/>
          <p:nvPr>
            <p:extLst>
              <p:ext uri="{D42A27DB-BD31-4B8C-83A1-F6EECF244321}">
                <p14:modId xmlns:p14="http://schemas.microsoft.com/office/powerpoint/2010/main" val="1141584410"/>
              </p:ext>
            </p:extLst>
          </p:nvPr>
        </p:nvGraphicFramePr>
        <p:xfrm>
          <a:off x="3639407" y="67112"/>
          <a:ext cx="5019610" cy="4957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grpSp>
        <p:nvGrpSpPr>
          <p:cNvPr id="100" name="Group 99">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1" name="Straight Connector 100">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3"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108">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12" name="Rectangle 111">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6350"/>
            <a:ext cx="3575050" cy="5149850"/>
            <a:chOff x="7425267" y="-8467"/>
            <a:chExt cx="4766733" cy="6866467"/>
          </a:xfrm>
        </p:grpSpPr>
        <p:cxnSp>
          <p:nvCxnSpPr>
            <p:cNvPr id="115" name="Straight Connector 114">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17"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Isosceles Triangle 122">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1" name="Google Shape;221;p40"/>
          <p:cNvSpPr txBox="1">
            <a:spLocks noGrp="1"/>
          </p:cNvSpPr>
          <p:nvPr>
            <p:ph type="title"/>
          </p:nvPr>
        </p:nvSpPr>
        <p:spPr>
          <a:xfrm>
            <a:off x="489360" y="1036864"/>
            <a:ext cx="2660686" cy="306977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300"/>
              <a:t>Legislation</a:t>
            </a:r>
          </a:p>
        </p:txBody>
      </p:sp>
      <p:sp>
        <p:nvSpPr>
          <p:cNvPr id="125" name="Rectangle 124">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4" name="Google Shape;222;p40">
            <a:extLst>
              <a:ext uri="{FF2B5EF4-FFF2-40B4-BE49-F238E27FC236}">
                <a16:creationId xmlns:a16="http://schemas.microsoft.com/office/drawing/2014/main" id="{F9A5CB48-B270-478F-A925-87826179F3DB}"/>
              </a:ext>
            </a:extLst>
          </p:cNvPr>
          <p:cNvGraphicFramePr/>
          <p:nvPr>
            <p:extLst>
              <p:ext uri="{D42A27DB-BD31-4B8C-83A1-F6EECF244321}">
                <p14:modId xmlns:p14="http://schemas.microsoft.com/office/powerpoint/2010/main" val="967344435"/>
              </p:ext>
            </p:extLst>
          </p:nvPr>
        </p:nvGraphicFramePr>
        <p:xfrm>
          <a:off x="3639407" y="708423"/>
          <a:ext cx="5019610" cy="36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1"/>
          <p:cNvPicPr preferRelativeResize="0"/>
          <p:nvPr/>
        </p:nvPicPr>
        <p:blipFill rotWithShape="1">
          <a:blip r:embed="rId3">
            <a:alphaModFix/>
          </a:blip>
          <a:srcRect l="4163" t="26908" r="44242" b="20972"/>
          <a:stretch/>
        </p:blipFill>
        <p:spPr>
          <a:xfrm>
            <a:off x="0" y="170200"/>
            <a:ext cx="6188824" cy="3514900"/>
          </a:xfrm>
          <a:prstGeom prst="rect">
            <a:avLst/>
          </a:prstGeom>
          <a:noFill/>
          <a:ln>
            <a:noFill/>
          </a:ln>
        </p:spPr>
      </p:pic>
      <p:pic>
        <p:nvPicPr>
          <p:cNvPr id="228" name="Google Shape;228;p41"/>
          <p:cNvPicPr preferRelativeResize="0"/>
          <p:nvPr/>
        </p:nvPicPr>
        <p:blipFill rotWithShape="1">
          <a:blip r:embed="rId4">
            <a:alphaModFix/>
          </a:blip>
          <a:srcRect l="2932" t="23837" r="43263" b="44561"/>
          <a:stretch/>
        </p:blipFill>
        <p:spPr>
          <a:xfrm>
            <a:off x="881900" y="3605000"/>
            <a:ext cx="4920124" cy="162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grpSp>
        <p:nvGrpSpPr>
          <p:cNvPr id="75" name="Group 74">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76" name="Straight Connector 75">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8" name="Google Shape;68;p15"/>
          <p:cNvSpPr txBox="1">
            <a:spLocks noGrp="1"/>
          </p:cNvSpPr>
          <p:nvPr>
            <p:ph type="title"/>
          </p:nvPr>
        </p:nvSpPr>
        <p:spPr>
          <a:xfrm>
            <a:off x="508000" y="457200"/>
            <a:ext cx="2203851" cy="407382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Clr>
                <a:schemeClr val="dk1"/>
              </a:buClr>
              <a:buSzPts val="1100"/>
            </a:pPr>
            <a:r>
              <a:rPr lang="en-US" sz="3300"/>
              <a:t>AC1.1 Describe activities of retail functional areas</a:t>
            </a:r>
          </a:p>
        </p:txBody>
      </p:sp>
      <p:sp>
        <p:nvSpPr>
          <p:cNvPr id="69" name="Google Shape;69;p15"/>
          <p:cNvSpPr txBox="1">
            <a:spLocks noGrp="1"/>
          </p:cNvSpPr>
          <p:nvPr>
            <p:ph type="body" idx="1"/>
          </p:nvPr>
        </p:nvSpPr>
        <p:spPr>
          <a:xfrm>
            <a:off x="2885166" y="83891"/>
            <a:ext cx="4068084" cy="2779562"/>
          </a:xfrm>
          <a:prstGeom prst="rect">
            <a:avLst/>
          </a:prstGeom>
        </p:spPr>
        <p:txBody>
          <a:bodyPr spcFirstLastPara="1" vert="horz" lIns="91440" tIns="45720" rIns="91440" bIns="45720" rtlCol="0" anchorCtr="0">
            <a:normAutofit fontScale="92500"/>
          </a:bodyPr>
          <a:lstStyle/>
          <a:p>
            <a:pPr marL="0" lvl="0" indent="0" defTabSz="457200">
              <a:lnSpc>
                <a:spcPct val="90000"/>
              </a:lnSpc>
              <a:spcBef>
                <a:spcPts val="1000"/>
              </a:spcBef>
              <a:buSzPct val="80000"/>
              <a:buFont typeface="Wingdings 3" charset="2"/>
              <a:buChar char=""/>
            </a:pPr>
            <a:endParaRPr lang="en-US" dirty="0"/>
          </a:p>
          <a:p>
            <a:pPr marL="0" lvl="0" indent="0" defTabSz="457200">
              <a:lnSpc>
                <a:spcPct val="90000"/>
              </a:lnSpc>
              <a:spcBef>
                <a:spcPts val="1000"/>
              </a:spcBef>
              <a:buSzPct val="80000"/>
              <a:buFont typeface="Wingdings 3" charset="2"/>
              <a:buChar char=""/>
            </a:pPr>
            <a:r>
              <a:rPr lang="en-US" sz="1600" dirty="0"/>
              <a:t>Functional areas within a retail business are almost like departments. Each business will have their own functional areas of the way the business is divided or </a:t>
            </a:r>
            <a:r>
              <a:rPr lang="en-US" sz="1600" dirty="0" err="1"/>
              <a:t>organised</a:t>
            </a:r>
            <a:r>
              <a:rPr lang="en-US" sz="1600" dirty="0"/>
              <a:t>. This helps workers understand their roles and the workings of the business. Each functional area will have its own objectives, and these should be aligned to the business aims, so that there is a synergy between the strategy of the functional areas and the overall strategic direction of the business. </a:t>
            </a:r>
          </a:p>
        </p:txBody>
      </p:sp>
      <p:pic>
        <p:nvPicPr>
          <p:cNvPr id="70" name="Google Shape;70;p15"/>
          <p:cNvPicPr preferRelativeResize="0"/>
          <p:nvPr/>
        </p:nvPicPr>
        <p:blipFill rotWithShape="1">
          <a:blip r:embed="rId3"/>
          <a:srcRect l="28958" t="44262" r="29755" b="17215"/>
          <a:stretch/>
        </p:blipFill>
        <p:spPr>
          <a:xfrm>
            <a:off x="3219851" y="3036688"/>
            <a:ext cx="2847203" cy="149433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t>Explain how each legislation affects how a retail business operates. Consider what the retailer must do or cannot do as a result of the legislation. </a:t>
            </a:r>
            <a:endParaRPr/>
          </a:p>
        </p:txBody>
      </p:sp>
      <p:graphicFrame>
        <p:nvGraphicFramePr>
          <p:cNvPr id="234" name="Google Shape;234;p42"/>
          <p:cNvGraphicFramePr/>
          <p:nvPr>
            <p:extLst>
              <p:ext uri="{D42A27DB-BD31-4B8C-83A1-F6EECF244321}">
                <p14:modId xmlns:p14="http://schemas.microsoft.com/office/powerpoint/2010/main" val="556482004"/>
              </p:ext>
            </p:extLst>
          </p:nvPr>
        </p:nvGraphicFramePr>
        <p:xfrm>
          <a:off x="604007" y="780176"/>
          <a:ext cx="7587494" cy="4305996"/>
        </p:xfrm>
        <a:graphic>
          <a:graphicData uri="http://schemas.openxmlformats.org/drawingml/2006/table">
            <a:tbl>
              <a:tblPr>
                <a:noFill/>
                <a:tableStyleId>{9E8DA272-B335-4D70-879B-4BADC93C201C}</a:tableStyleId>
              </a:tblPr>
              <a:tblGrid>
                <a:gridCol w="3793747">
                  <a:extLst>
                    <a:ext uri="{9D8B030D-6E8A-4147-A177-3AD203B41FA5}">
                      <a16:colId xmlns:a16="http://schemas.microsoft.com/office/drawing/2014/main" val="20000"/>
                    </a:ext>
                  </a:extLst>
                </a:gridCol>
                <a:gridCol w="3793747">
                  <a:extLst>
                    <a:ext uri="{9D8B030D-6E8A-4147-A177-3AD203B41FA5}">
                      <a16:colId xmlns:a16="http://schemas.microsoft.com/office/drawing/2014/main" val="20001"/>
                    </a:ext>
                  </a:extLst>
                </a:gridCol>
              </a:tblGrid>
              <a:tr h="717666">
                <a:tc>
                  <a:txBody>
                    <a:bodyPr/>
                    <a:lstStyle/>
                    <a:p>
                      <a:pPr marL="0" lvl="0" indent="0" algn="l" rtl="0">
                        <a:spcBef>
                          <a:spcPts val="0"/>
                        </a:spcBef>
                        <a:spcAft>
                          <a:spcPts val="0"/>
                        </a:spcAft>
                        <a:buNone/>
                      </a:pPr>
                      <a:r>
                        <a:rPr lang="en"/>
                        <a:t>Aspect of Legislation</a:t>
                      </a:r>
                      <a:endParaRPr/>
                    </a:p>
                  </a:txBody>
                  <a:tcPr marL="91425" marR="91425" marT="91425" marB="91425"/>
                </a:tc>
                <a:tc>
                  <a:txBody>
                    <a:bodyPr/>
                    <a:lstStyle/>
                    <a:p>
                      <a:pPr marL="0" lvl="0" indent="0" algn="l" rtl="0">
                        <a:spcBef>
                          <a:spcPts val="0"/>
                        </a:spcBef>
                        <a:spcAft>
                          <a:spcPts val="0"/>
                        </a:spcAft>
                        <a:buNone/>
                      </a:pPr>
                      <a:r>
                        <a:rPr lang="en"/>
                        <a:t>Explain how the legislation affects how the retail business operates</a:t>
                      </a:r>
                      <a:endParaRPr/>
                    </a:p>
                  </a:txBody>
                  <a:tcPr marL="91425" marR="91425" marT="91425" marB="91425"/>
                </a:tc>
                <a:extLst>
                  <a:ext uri="{0D108BD9-81ED-4DB2-BD59-A6C34878D82A}">
                    <a16:rowId xmlns:a16="http://schemas.microsoft.com/office/drawing/2014/main" val="10000"/>
                  </a:ext>
                </a:extLst>
              </a:tr>
              <a:tr h="717666">
                <a:tc>
                  <a:txBody>
                    <a:bodyPr/>
                    <a:lstStyle/>
                    <a:p>
                      <a:pPr marL="0" lvl="0" indent="0" algn="l" rtl="0">
                        <a:spcBef>
                          <a:spcPts val="0"/>
                        </a:spcBef>
                        <a:spcAft>
                          <a:spcPts val="0"/>
                        </a:spcAft>
                        <a:buNone/>
                      </a:pPr>
                      <a:r>
                        <a:rPr lang="en" dirty="0"/>
                        <a:t>Dangerous items, such as knives, must be stored securely</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17666">
                <a:tc>
                  <a:txBody>
                    <a:bodyPr/>
                    <a:lstStyle/>
                    <a:p>
                      <a:pPr marL="0" lvl="0" indent="0" algn="l" rtl="0">
                        <a:spcBef>
                          <a:spcPts val="0"/>
                        </a:spcBef>
                        <a:spcAft>
                          <a:spcPts val="0"/>
                        </a:spcAft>
                        <a:buNone/>
                      </a:pPr>
                      <a:r>
                        <a:rPr lang="en"/>
                        <a:t>Fire exits must be accessible and not restricted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717666">
                <a:tc>
                  <a:txBody>
                    <a:bodyPr/>
                    <a:lstStyle/>
                    <a:p>
                      <a:pPr marL="0" lvl="0" indent="0" algn="l" rtl="0">
                        <a:spcBef>
                          <a:spcPts val="0"/>
                        </a:spcBef>
                        <a:spcAft>
                          <a:spcPts val="0"/>
                        </a:spcAft>
                        <a:buNone/>
                      </a:pPr>
                      <a:r>
                        <a:rPr lang="en"/>
                        <a:t>Any employee serving alcohol must be at least 18 years of age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717666">
                <a:tc>
                  <a:txBody>
                    <a:bodyPr/>
                    <a:lstStyle/>
                    <a:p>
                      <a:pPr marL="0" lvl="0" indent="0" algn="l" rtl="0">
                        <a:spcBef>
                          <a:spcPts val="0"/>
                        </a:spcBef>
                        <a:spcAft>
                          <a:spcPts val="0"/>
                        </a:spcAft>
                        <a:buNone/>
                      </a:pPr>
                      <a:r>
                        <a:rPr lang="en"/>
                        <a:t>Customers can seek a full refund if the product isn’t as advertised</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717666">
                <a:tc>
                  <a:txBody>
                    <a:bodyPr/>
                    <a:lstStyle/>
                    <a:p>
                      <a:pPr marL="0" lvl="0" indent="0" algn="l" rtl="0">
                        <a:spcBef>
                          <a:spcPts val="0"/>
                        </a:spcBef>
                        <a:spcAft>
                          <a:spcPts val="0"/>
                        </a:spcAft>
                        <a:buNone/>
                      </a:pPr>
                      <a:r>
                        <a:rPr lang="en"/>
                        <a:t>The employer must not discriminate in any aspect</a:t>
                      </a: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8"/>
        <p:cNvGrpSpPr/>
        <p:nvPr/>
      </p:nvGrpSpPr>
      <p:grpSpPr>
        <a:xfrm>
          <a:off x="0" y="0"/>
          <a:ext cx="0" cy="0"/>
          <a:chOff x="0" y="0"/>
          <a:chExt cx="0" cy="0"/>
        </a:xfrm>
      </p:grpSpPr>
      <p:grpSp>
        <p:nvGrpSpPr>
          <p:cNvPr id="117" name="Group 116">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8" name="Straight Connector 117">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0"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121">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Isosceles Triangle 125">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9" name="Rectangle 12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Google Shape;240;p43"/>
          <p:cNvSpPr txBox="1">
            <a:spLocks noGrp="1"/>
          </p:cNvSpPr>
          <p:nvPr>
            <p:ph type="body" idx="1"/>
          </p:nvPr>
        </p:nvSpPr>
        <p:spPr>
          <a:xfrm>
            <a:off x="508000" y="117446"/>
            <a:ext cx="4616450" cy="4764947"/>
          </a:xfrm>
          <a:prstGeom prst="rect">
            <a:avLst/>
          </a:prstGeom>
        </p:spPr>
        <p:txBody>
          <a:bodyPr spcFirstLastPara="1" vert="horz" lIns="91440" tIns="45720" rIns="91440" bIns="45720" rtlCol="0" anchor="ctr" anchorCtr="0">
            <a:noAutofit/>
          </a:bodyPr>
          <a:lstStyle/>
          <a:p>
            <a:pPr marL="0" marR="0" lvl="0" indent="0" defTabSz="457200">
              <a:lnSpc>
                <a:spcPct val="90000"/>
              </a:lnSpc>
              <a:spcBef>
                <a:spcPts val="1000"/>
              </a:spcBef>
              <a:buSzPct val="80000"/>
              <a:buFont typeface="Wingdings 3" charset="2"/>
              <a:buChar char=""/>
            </a:pPr>
            <a:r>
              <a:rPr lang="en-US" sz="1200" dirty="0" err="1"/>
              <a:t>PriceDrop</a:t>
            </a:r>
            <a:r>
              <a:rPr lang="en-US" sz="1200" dirty="0"/>
              <a:t> sells a wide range of products, from gardening equipment to kitchen utensils, and from alcohol and snacks to children’s toys. Additionally, over the last 6 months the retailer has started to sell computer games for the top branded consoles. Various items are discounted on weekly promotions, and on these discounted products the returns policy is 14 days, whereas full priced items have a returns policy of 28 days. </a:t>
            </a:r>
          </a:p>
          <a:p>
            <a:pPr marL="0" marR="0" lvl="0" indent="0" defTabSz="457200">
              <a:lnSpc>
                <a:spcPct val="90000"/>
              </a:lnSpc>
              <a:spcBef>
                <a:spcPts val="1000"/>
              </a:spcBef>
              <a:buSzPct val="80000"/>
              <a:buFont typeface="Wingdings 3" charset="2"/>
              <a:buChar char=""/>
            </a:pPr>
            <a:r>
              <a:rPr lang="en-US" sz="1200" dirty="0"/>
              <a:t>In the lead up to Christmas, the retailer participates in the Black Friday sales, discounting different items daily for the whole week. </a:t>
            </a:r>
            <a:r>
              <a:rPr lang="en-US" sz="1200" dirty="0" err="1"/>
              <a:t>PriceDrop</a:t>
            </a:r>
            <a:r>
              <a:rPr lang="en-US" sz="1200" dirty="0"/>
              <a:t> has prepared for this event by ordering extra stock of the items on sale, as well as their best-selling products. Additionally, they have employed an extra 10 employees on a temporary basis until January to ease the burden on existing staff and to serve customers as promptly as possible. On the Friday of the week of sales, the managers are expecting a large number of customers at opening time as the product on sale is the latest and highly desirable computer game. As the mark-up on this product is minimal, only 100 units will be available to purchase. </a:t>
            </a:r>
          </a:p>
          <a:p>
            <a:pPr marL="0" marR="0" lvl="0" indent="0" defTabSz="457200">
              <a:lnSpc>
                <a:spcPct val="90000"/>
              </a:lnSpc>
              <a:spcBef>
                <a:spcPts val="1000"/>
              </a:spcBef>
              <a:buSzPct val="80000"/>
              <a:buFont typeface="Wingdings 3" charset="2"/>
              <a:buChar char=""/>
            </a:pPr>
            <a:r>
              <a:rPr lang="en-US" sz="1200" dirty="0" err="1"/>
              <a:t>PriceDrop’s</a:t>
            </a:r>
            <a:r>
              <a:rPr lang="en-US" sz="1200" dirty="0"/>
              <a:t> flagship store is located in Exeter, and due to the high volume of sales the owners have decided to extend the store by adding a second floor. In order to access the second floor, </a:t>
            </a:r>
            <a:r>
              <a:rPr lang="en-US" sz="1200" dirty="0" err="1"/>
              <a:t>PriceDrop</a:t>
            </a:r>
            <a:r>
              <a:rPr lang="en-US" sz="1200" dirty="0"/>
              <a:t> have decided to install escalators. The owners intend to create the second floor into a children’s paradise, where all products are targeted towards children and families. The products will range from toys to bedroom furniture such as beds and cots. </a:t>
            </a:r>
          </a:p>
        </p:txBody>
      </p:sp>
      <p:sp>
        <p:nvSpPr>
          <p:cNvPr id="131" name="Rectangle 13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3" name="Straight Connector 13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9" name="Google Shape;239;p43"/>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solidFill>
                  <a:schemeClr val="bg1"/>
                </a:solidFill>
              </a:rPr>
              <a:t>Case Study Price Drop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a:spLocks noGrp="1"/>
          </p:cNvSpPr>
          <p:nvPr>
            <p:ph type="title"/>
          </p:nvPr>
        </p:nvSpPr>
        <p:spPr/>
        <p:txBody>
          <a:bodyPr spcFirstLastPara="1" wrap="square" lIns="91425" tIns="91425" rIns="91425" bIns="91425" anchor="b" anchorCtr="0">
            <a:normAutofit/>
          </a:bodyPr>
          <a:lstStyle/>
          <a:p>
            <a:pPr marL="131064" marR="807720" lvl="0" indent="0" rtl="0">
              <a:lnSpc>
                <a:spcPct val="90000"/>
              </a:lnSpc>
              <a:spcBef>
                <a:spcPts val="1776"/>
              </a:spcBef>
              <a:spcAft>
                <a:spcPts val="0"/>
              </a:spcAft>
              <a:buClr>
                <a:schemeClr val="dk1"/>
              </a:buClr>
              <a:buSzPts val="1100"/>
              <a:buFont typeface="Arial"/>
              <a:buNone/>
            </a:pPr>
            <a:r>
              <a:rPr lang="en-US" sz="2200"/>
              <a:t>Describe the effects of legislation on the operations of PriceDrop. </a:t>
            </a:r>
          </a:p>
        </p:txBody>
      </p:sp>
      <p:sp>
        <p:nvSpPr>
          <p:cNvPr id="123" name="Subtitle 2">
            <a:extLst>
              <a:ext uri="{FF2B5EF4-FFF2-40B4-BE49-F238E27FC236}">
                <a16:creationId xmlns:a16="http://schemas.microsoft.com/office/drawing/2014/main" id="{9D1C7B03-AA8D-4C89-910E-E55CDA9FCF40}"/>
              </a:ext>
            </a:extLst>
          </p:cNvPr>
          <p:cNvSpPr>
            <a:spLocks noGrp="1"/>
          </p:cNvSpPr>
          <p:nvPr>
            <p:ph type="subTitle" idx="1"/>
          </p:nvPr>
        </p:nvSpPr>
        <p:spPr/>
        <p:txBody>
          <a:bodyPr/>
          <a:lstStyle/>
          <a:p>
            <a:endParaRPr lang="en-US"/>
          </a:p>
        </p:txBody>
      </p:sp>
      <p:sp>
        <p:nvSpPr>
          <p:cNvPr id="125" name="Text Placeholder 3">
            <a:extLst>
              <a:ext uri="{FF2B5EF4-FFF2-40B4-BE49-F238E27FC236}">
                <a16:creationId xmlns:a16="http://schemas.microsoft.com/office/drawing/2014/main" id="{E10181A4-9473-44E4-875C-071E67818C23}"/>
              </a:ext>
            </a:extLst>
          </p:cNvPr>
          <p:cNvSpPr>
            <a:spLocks noGrp="1"/>
          </p:cNvSpPr>
          <p:nvPr>
            <p:ph type="body"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grpSp>
        <p:nvGrpSpPr>
          <p:cNvPr id="81" name="Group 80">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82" name="Straight Connector 81">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3" name="Rectangle 9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76;p16"/>
          <p:cNvSpPr txBox="1">
            <a:spLocks noGrp="1"/>
          </p:cNvSpPr>
          <p:nvPr>
            <p:ph type="body" idx="1"/>
          </p:nvPr>
        </p:nvSpPr>
        <p:spPr>
          <a:xfrm>
            <a:off x="508000" y="939800"/>
            <a:ext cx="4616450" cy="3263899"/>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Font typeface="Wingdings 3" charset="2"/>
              <a:buChar char=""/>
            </a:pPr>
            <a:r>
              <a:rPr lang="en-US" sz="1600" dirty="0"/>
              <a:t>The sales department is responsible for generating revenue through the sales of products and services; ultimately aiming for profit. The sales department often co-ordinates with the marketing department to create sales promotions, raise brand awareness and with the launch of products. Employees within this functional area will be tasked with developing ways to sell the products and services to the target audience. </a:t>
            </a:r>
          </a:p>
        </p:txBody>
      </p:sp>
      <p:sp>
        <p:nvSpPr>
          <p:cNvPr id="95" name="Rectangle 9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97" name="Straight Connector 9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0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Google Shape;75;p16"/>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solidFill>
                  <a:schemeClr val="bg1"/>
                </a:solidFill>
              </a:rPr>
              <a:t>Sales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
        <p:cNvGrpSpPr/>
        <p:nvPr/>
      </p:nvGrpSpPr>
      <p:grpSpPr>
        <a:xfrm>
          <a:off x="0" y="0"/>
          <a:ext cx="0" cy="0"/>
          <a:chOff x="0" y="0"/>
          <a:chExt cx="0" cy="0"/>
        </a:xfrm>
      </p:grpSpPr>
      <p:grpSp>
        <p:nvGrpSpPr>
          <p:cNvPr id="87" name="Group 86">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88" name="Straight Connector 87">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0"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9" name="Rectangle 9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Google Shape;82;p17"/>
          <p:cNvSpPr txBox="1">
            <a:spLocks noGrp="1"/>
          </p:cNvSpPr>
          <p:nvPr>
            <p:ph type="body" idx="1"/>
          </p:nvPr>
        </p:nvSpPr>
        <p:spPr>
          <a:xfrm>
            <a:off x="508000" y="939800"/>
            <a:ext cx="4616450" cy="3263899"/>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Font typeface="Wingdings 3" charset="2"/>
              <a:buChar char=""/>
            </a:pPr>
            <a:r>
              <a:rPr lang="en-US" sz="1600" dirty="0"/>
              <a:t>The warehousing department is tasked with the control and management of stock. Ensuring that enough stock is kept is essential and </a:t>
            </a:r>
          </a:p>
          <a:p>
            <a:pPr marL="0" lvl="0" indent="0" defTabSz="457200">
              <a:spcBef>
                <a:spcPts val="1000"/>
              </a:spcBef>
              <a:buSzPct val="80000"/>
              <a:buNone/>
            </a:pPr>
            <a:r>
              <a:rPr lang="en-US" sz="1600" dirty="0" err="1"/>
              <a:t>co-ordinating</a:t>
            </a:r>
            <a:r>
              <a:rPr lang="en-US" sz="1600" dirty="0"/>
              <a:t> with the sales functional area and the purchasing team is a regular occurrence. </a:t>
            </a:r>
          </a:p>
        </p:txBody>
      </p:sp>
      <p:sp>
        <p:nvSpPr>
          <p:cNvPr id="101" name="Rectangle 10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3" name="Straight Connector 10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0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Isosceles Triangle 11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Google Shape;81;p17"/>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Clr>
                <a:schemeClr val="dk1"/>
              </a:buClr>
              <a:buSzPts val="1100"/>
            </a:pPr>
            <a:r>
              <a:rPr lang="en-US" sz="3100">
                <a:solidFill>
                  <a:schemeClr val="bg1"/>
                </a:solidFill>
              </a:rPr>
              <a:t>Warehousing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6"/>
        <p:cNvGrpSpPr/>
        <p:nvPr/>
      </p:nvGrpSpPr>
      <p:grpSpPr>
        <a:xfrm>
          <a:off x="0" y="0"/>
          <a:ext cx="0" cy="0"/>
          <a:chOff x="0" y="0"/>
          <a:chExt cx="0" cy="0"/>
        </a:xfrm>
      </p:grpSpPr>
      <p:grpSp>
        <p:nvGrpSpPr>
          <p:cNvPr id="93" name="Group 92">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94" name="Straight Connector 93">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6"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97">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Isosceles Triangle 101">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5" name="Rectangle 104">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88;p18"/>
          <p:cNvSpPr txBox="1">
            <a:spLocks noGrp="1"/>
          </p:cNvSpPr>
          <p:nvPr>
            <p:ph type="body" idx="1"/>
          </p:nvPr>
        </p:nvSpPr>
        <p:spPr>
          <a:xfrm>
            <a:off x="508000" y="939800"/>
            <a:ext cx="4616450" cy="3263899"/>
          </a:xfrm>
          <a:prstGeom prst="rect">
            <a:avLst/>
          </a:prstGeom>
        </p:spPr>
        <p:txBody>
          <a:bodyPr spcFirstLastPara="1" vert="horz" lIns="91440" tIns="45720" rIns="91440" bIns="45720" rtlCol="0" anchor="ctr" anchorCtr="0">
            <a:normAutofit/>
          </a:bodyPr>
          <a:lstStyle/>
          <a:p>
            <a:pPr marL="225552" marR="0" lvl="0" indent="231648" defTabSz="457200">
              <a:spcBef>
                <a:spcPts val="1000"/>
              </a:spcBef>
              <a:buSzPct val="80000"/>
              <a:buFont typeface="Wingdings 3" charset="2"/>
              <a:buChar char=""/>
            </a:pPr>
            <a:r>
              <a:rPr lang="en-US"/>
              <a:t>The customer service department is responsible for the interaction with customers. They will deal with everything from enquiries and advice to complaints and feedback. Creating and maintaining good relationships and rapport with customers is vital in creating loyal customers. This department will be responsible for customer interaction from before the sale through to the after sales. </a:t>
            </a:r>
          </a:p>
        </p:txBody>
      </p:sp>
      <p:sp>
        <p:nvSpPr>
          <p:cNvPr id="107" name="Rectangle 106">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9" name="Straight Connector 108">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13"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Isosceles Triangle 124">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Google Shape;87;p18"/>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dirty="0">
                <a:solidFill>
                  <a:schemeClr val="bg1"/>
                </a:solidFill>
              </a:rPr>
              <a:t>Customer Service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92"/>
        <p:cNvGrpSpPr/>
        <p:nvPr/>
      </p:nvGrpSpPr>
      <p:grpSpPr>
        <a:xfrm>
          <a:off x="0" y="0"/>
          <a:ext cx="0" cy="0"/>
          <a:chOff x="0" y="0"/>
          <a:chExt cx="0" cy="0"/>
        </a:xfrm>
      </p:grpSpPr>
      <p:grpSp>
        <p:nvGrpSpPr>
          <p:cNvPr id="99" name="Group 98">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0" name="Straight Connector 99">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2"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Isosceles Triangle 103">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Isosceles Triangle 107">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108">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11" name="Rectangle 1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3" name="Rectangle 1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51435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2761059"/>
            <a:ext cx="3572669" cy="2382441"/>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6350"/>
            <a:ext cx="2255512"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Isosceles Triangle 1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2286000"/>
            <a:ext cx="2444750"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2692400"/>
            <a:ext cx="1362870"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9" name="Freeform: Shape 12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6350"/>
            <a:ext cx="5332385" cy="5149850"/>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Google Shape;93;p19"/>
          <p:cNvSpPr txBox="1">
            <a:spLocks noGrp="1"/>
          </p:cNvSpPr>
          <p:nvPr>
            <p:ph type="title"/>
          </p:nvPr>
        </p:nvSpPr>
        <p:spPr>
          <a:xfrm>
            <a:off x="508000" y="457199"/>
            <a:ext cx="2882531" cy="415925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solidFill>
                  <a:schemeClr val="tx1">
                    <a:lumMod val="85000"/>
                    <a:lumOff val="15000"/>
                  </a:schemeClr>
                </a:solidFill>
              </a:rPr>
              <a:t>Marketing</a:t>
            </a:r>
          </a:p>
        </p:txBody>
      </p:sp>
      <p:sp>
        <p:nvSpPr>
          <p:cNvPr id="94" name="Google Shape;94;p19"/>
          <p:cNvSpPr txBox="1">
            <a:spLocks noGrp="1"/>
          </p:cNvSpPr>
          <p:nvPr>
            <p:ph type="body" idx="1"/>
          </p:nvPr>
        </p:nvSpPr>
        <p:spPr>
          <a:xfrm>
            <a:off x="4587063" y="457200"/>
            <a:ext cx="4133472" cy="4159250"/>
          </a:xfrm>
          <a:prstGeom prst="rect">
            <a:avLst/>
          </a:prstGeom>
        </p:spPr>
        <p:txBody>
          <a:bodyPr spcFirstLastPara="1" vert="horz" lIns="91440" tIns="45720" rIns="91440" bIns="45720" rtlCol="0" anchor="ctr" anchorCtr="0">
            <a:normAutofit/>
          </a:bodyPr>
          <a:lstStyle/>
          <a:p>
            <a:pPr marL="0" marR="0" lvl="0" indent="0" defTabSz="457200">
              <a:spcBef>
                <a:spcPts val="1000"/>
              </a:spcBef>
              <a:buSzPct val="80000"/>
              <a:buFont typeface="Wingdings 3" charset="2"/>
              <a:buChar char=""/>
            </a:pPr>
            <a:r>
              <a:rPr lang="en-US" sz="2000" b="1" dirty="0">
                <a:solidFill>
                  <a:srgbClr val="FFFFFF"/>
                </a:solidFill>
              </a:rPr>
              <a:t>This department is responsible for the promotion of the retail business with the aim of increasing sales. They will create and implement various marketing strategies from sales promotions to advertising. They do these with the intention of informing customers of the retail businesses’ products and services. </a:t>
            </a:r>
          </a:p>
          <a:p>
            <a:pPr marL="0" lvl="0" indent="0" defTabSz="457200">
              <a:spcBef>
                <a:spcPts val="1000"/>
              </a:spcBef>
              <a:buSzPct val="80000"/>
              <a:buFont typeface="Wingdings 3" charset="2"/>
              <a:buChar char=""/>
            </a:pPr>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138" name="Group 104">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6" name="Straight Connector 105">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8"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Isosceles Triangle 114">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39" name="Rectangle 116">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Google Shape;100;p20"/>
          <p:cNvSpPr txBox="1">
            <a:spLocks noGrp="1"/>
          </p:cNvSpPr>
          <p:nvPr>
            <p:ph type="body" idx="1"/>
          </p:nvPr>
        </p:nvSpPr>
        <p:spPr>
          <a:xfrm>
            <a:off x="508000" y="939800"/>
            <a:ext cx="4616450" cy="3263899"/>
          </a:xfrm>
          <a:prstGeom prst="rect">
            <a:avLst/>
          </a:prstGeom>
        </p:spPr>
        <p:txBody>
          <a:bodyPr spcFirstLastPara="1" vert="horz" lIns="91440" tIns="45720" rIns="91440" bIns="45720" rtlCol="0" anchor="ctr" anchorCtr="0">
            <a:normAutofit/>
          </a:bodyPr>
          <a:lstStyle/>
          <a:p>
            <a:pPr marL="0" marR="0" lvl="0" indent="0" defTabSz="457200">
              <a:spcBef>
                <a:spcPts val="1000"/>
              </a:spcBef>
              <a:buSzPct val="80000"/>
              <a:buFont typeface="Wingdings 3" charset="2"/>
              <a:buChar char=""/>
            </a:pPr>
            <a:r>
              <a:rPr lang="en-US" sz="1800" dirty="0"/>
              <a:t>The administration department is where the planning is prepared and decisions are made. Employees within the department ensure that their planning enables the business to run smoothly. This department co-ordinates extensively with numerous other departments to discuss and decide upon strategies such as growth</a:t>
            </a:r>
            <a:r>
              <a:rPr lang="en-US" dirty="0"/>
              <a:t>.</a:t>
            </a:r>
          </a:p>
        </p:txBody>
      </p:sp>
      <p:sp>
        <p:nvSpPr>
          <p:cNvPr id="140" name="Rectangle 118">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1" name="Straight Connector 120">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51435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22">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2791046"/>
            <a:ext cx="3259170" cy="2352453"/>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28">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Isosceles Triangle 136">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Google Shape;99;p20"/>
          <p:cNvSpPr txBox="1">
            <a:spLocks noGrp="1"/>
          </p:cNvSpPr>
          <p:nvPr>
            <p:ph type="title"/>
          </p:nvPr>
        </p:nvSpPr>
        <p:spPr>
          <a:xfrm>
            <a:off x="5872243" y="939800"/>
            <a:ext cx="2528807" cy="326389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2800">
                <a:solidFill>
                  <a:schemeClr val="bg1"/>
                </a:solidFill>
              </a:rPr>
              <a:t>Administration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grpSp>
        <p:nvGrpSpPr>
          <p:cNvPr id="111" name="Group 110">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2" name="Straight Connector 111">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4"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Isosceles Triangle 115">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Isosceles Triangle 120">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123" name="Straight Connector 12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Google Shape;105;p21"/>
          <p:cNvSpPr txBox="1">
            <a:spLocks noGrp="1"/>
          </p:cNvSpPr>
          <p:nvPr>
            <p:ph type="title"/>
          </p:nvPr>
        </p:nvSpPr>
        <p:spPr>
          <a:xfrm>
            <a:off x="482600" y="612478"/>
            <a:ext cx="2525519" cy="3918543"/>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600"/>
              <a:t>Finance</a:t>
            </a:r>
          </a:p>
        </p:txBody>
      </p:sp>
      <p:sp>
        <p:nvSpPr>
          <p:cNvPr id="106" name="Google Shape;106;p21"/>
          <p:cNvSpPr txBox="1">
            <a:spLocks noGrp="1"/>
          </p:cNvSpPr>
          <p:nvPr>
            <p:ph type="body" idx="1"/>
          </p:nvPr>
        </p:nvSpPr>
        <p:spPr>
          <a:xfrm>
            <a:off x="3490721" y="612478"/>
            <a:ext cx="3464779" cy="3918543"/>
          </a:xfrm>
          <a:prstGeom prst="rect">
            <a:avLst/>
          </a:prstGeom>
        </p:spPr>
        <p:txBody>
          <a:bodyPr spcFirstLastPara="1" vert="horz" lIns="91440" tIns="45720" rIns="91440" bIns="45720" rtlCol="0" anchor="ctr" anchorCtr="0">
            <a:normAutofit fontScale="92500" lnSpcReduction="20000"/>
          </a:bodyPr>
          <a:lstStyle/>
          <a:p>
            <a:pPr marL="0" marR="0" lvl="0" indent="0" defTabSz="457200">
              <a:spcBef>
                <a:spcPts val="1000"/>
              </a:spcBef>
              <a:buSzPct val="80000"/>
              <a:buFont typeface="Wingdings 3" charset="2"/>
              <a:buChar char=""/>
            </a:pPr>
            <a:r>
              <a:rPr lang="en-US" sz="2000" dirty="0"/>
              <a:t>This department manages the budget and the money within the business. The finance department is responsible for creating and monitoring the budget and the financial documents, such as the profit and loss account, and the cash flow. Managing the incomings and outgoings of the business is essential to ensure that the business has enough money to pay its cost and expenses at any one time</a:t>
            </a:r>
            <a:r>
              <a:rPr lang="en-US" dirty="0"/>
              <a:t>. </a:t>
            </a:r>
          </a:p>
          <a:p>
            <a:pPr marL="0" lvl="0" indent="0" defTabSz="457200">
              <a:spcBef>
                <a:spcPts val="1000"/>
              </a:spcBef>
              <a:buSzPct val="80000"/>
              <a:buFont typeface="Wingdings 3" charset="2"/>
              <a:buChar char=""/>
            </a:pPr>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2519</Words>
  <Application>Microsoft Office PowerPoint</Application>
  <PresentationFormat>On-screen Show (16:9)</PresentationFormat>
  <Paragraphs>108</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Wingdings 3</vt:lpstr>
      <vt:lpstr>Facet</vt:lpstr>
      <vt:lpstr>LO 1 RETAIL BUSINESS UNIT 3  </vt:lpstr>
      <vt:lpstr>PowerPoint Presentation</vt:lpstr>
      <vt:lpstr>AC1.1 Describe activities of retail functional areas</vt:lpstr>
      <vt:lpstr>Sales</vt:lpstr>
      <vt:lpstr>Warehousing </vt:lpstr>
      <vt:lpstr>Customer Service</vt:lpstr>
      <vt:lpstr>Marketing</vt:lpstr>
      <vt:lpstr>Administration</vt:lpstr>
      <vt:lpstr>Finance</vt:lpstr>
      <vt:lpstr>Human Resources</vt:lpstr>
      <vt:lpstr>ICT and Operations Systems </vt:lpstr>
      <vt:lpstr>Check your understanding by noting which functional department would be responsible for the following scenarios: </vt:lpstr>
      <vt:lpstr>Case Study</vt:lpstr>
      <vt:lpstr>1. Describe the activities of the retail functional areas of Powell and Daughters. </vt:lpstr>
      <vt:lpstr>AC1.2 Describe rights of retail employees </vt:lpstr>
      <vt:lpstr>AC1.3 Summarise responsibilities of retail employees </vt:lpstr>
      <vt:lpstr>Working Hours</vt:lpstr>
      <vt:lpstr>Contract</vt:lpstr>
      <vt:lpstr>Health and Safety</vt:lpstr>
      <vt:lpstr>Equality</vt:lpstr>
      <vt:lpstr>Research Task</vt:lpstr>
      <vt:lpstr>Case Study</vt:lpstr>
      <vt:lpstr>Tasks</vt:lpstr>
      <vt:lpstr>AC1.4 Describe effects of legislation on retail operations</vt:lpstr>
      <vt:lpstr>Research into the above 6 areas of legislation. Complete the following table to summarise your findings:</vt:lpstr>
      <vt:lpstr>PowerPoint Presentation</vt:lpstr>
      <vt:lpstr>Legislation</vt:lpstr>
      <vt:lpstr>Legislation</vt:lpstr>
      <vt:lpstr>PowerPoint Presentation</vt:lpstr>
      <vt:lpstr>Explain how each legislation affects how a retail business operates. Consider what the retailer must do or cannot do as a result of the legislation. </vt:lpstr>
      <vt:lpstr>Case Study Price Drop</vt:lpstr>
      <vt:lpstr>Describe the effects of legislation on the operations of PriceDrop.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1 RETAIL BUSINESS UNIT 3</dc:title>
  <dc:creator>sairley@outlook.com</dc:creator>
  <cp:lastModifiedBy>sairley@outlook.com</cp:lastModifiedBy>
  <cp:revision>2</cp:revision>
  <dcterms:created xsi:type="dcterms:W3CDTF">2020-06-15T11:44:45Z</dcterms:created>
  <dcterms:modified xsi:type="dcterms:W3CDTF">2020-07-06T14:45:42Z</dcterms:modified>
</cp:coreProperties>
</file>