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Amatic SC" panose="020B0604020202020204" charset="-79"/>
      <p:regular r:id="rId14"/>
      <p:bold r:id="rId15"/>
    </p:embeddedFont>
    <p:embeddedFont>
      <p:font typeface="Source Code Pro" panose="020B060402020202020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D07FF2E-4461-44DE-96E9-E7B043596E93}">
  <a:tblStyle styleId="{DD07FF2E-4461-44DE-96E9-E7B043596E9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284" y="4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88b5d08d45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88b5d08d45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88b5d08d45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88b5d08d45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88b5d08d4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88b5d08d4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88b5d08d45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88b5d08d45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88b5d08d45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88b5d08d4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88b5d08d45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88b5d08d45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88b5d08d45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88b5d08d45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88b5d08d45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88b5d08d45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88b5d08d45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88b5d08d45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88b5d08d45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88b5d08d45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1600"/>
              </a:spcBef>
              <a:spcAft>
                <a:spcPts val="0"/>
              </a:spcAft>
              <a:buClr>
                <a:schemeClr val="accent1"/>
              </a:buClr>
              <a:buSzPts val="1400"/>
              <a:buChar char="○"/>
              <a:defRPr>
                <a:solidFill>
                  <a:schemeClr val="accent1"/>
                </a:solidFill>
                <a:highlight>
                  <a:schemeClr val="lt1"/>
                </a:highlight>
              </a:defRPr>
            </a:lvl2pPr>
            <a:lvl3pPr marL="1371600" lvl="2" indent="-317500">
              <a:spcBef>
                <a:spcPts val="1600"/>
              </a:spcBef>
              <a:spcAft>
                <a:spcPts val="0"/>
              </a:spcAft>
              <a:buClr>
                <a:schemeClr val="accent1"/>
              </a:buClr>
              <a:buSzPts val="1400"/>
              <a:buChar char="■"/>
              <a:defRPr>
                <a:solidFill>
                  <a:schemeClr val="accent1"/>
                </a:solidFill>
                <a:highlight>
                  <a:schemeClr val="lt1"/>
                </a:highlight>
              </a:defRPr>
            </a:lvl3pPr>
            <a:lvl4pPr marL="1828800" lvl="3" indent="-317500">
              <a:spcBef>
                <a:spcPts val="1600"/>
              </a:spcBef>
              <a:spcAft>
                <a:spcPts val="0"/>
              </a:spcAft>
              <a:buClr>
                <a:schemeClr val="accent1"/>
              </a:buClr>
              <a:buSzPts val="1400"/>
              <a:buChar char="●"/>
              <a:defRPr>
                <a:solidFill>
                  <a:schemeClr val="accent1"/>
                </a:solidFill>
                <a:highlight>
                  <a:schemeClr val="lt1"/>
                </a:highlight>
              </a:defRPr>
            </a:lvl4pPr>
            <a:lvl5pPr marL="2286000" lvl="4" indent="-317500">
              <a:spcBef>
                <a:spcPts val="1600"/>
              </a:spcBef>
              <a:spcAft>
                <a:spcPts val="0"/>
              </a:spcAft>
              <a:buClr>
                <a:schemeClr val="accent1"/>
              </a:buClr>
              <a:buSzPts val="1400"/>
              <a:buChar char="○"/>
              <a:defRPr>
                <a:solidFill>
                  <a:schemeClr val="accent1"/>
                </a:solidFill>
                <a:highlight>
                  <a:schemeClr val="lt1"/>
                </a:highlight>
              </a:defRPr>
            </a:lvl5pPr>
            <a:lvl6pPr marL="2743200" lvl="5" indent="-317500">
              <a:spcBef>
                <a:spcPts val="1600"/>
              </a:spcBef>
              <a:spcAft>
                <a:spcPts val="0"/>
              </a:spcAft>
              <a:buClr>
                <a:schemeClr val="accent1"/>
              </a:buClr>
              <a:buSzPts val="1400"/>
              <a:buChar char="■"/>
              <a:defRPr>
                <a:solidFill>
                  <a:schemeClr val="accent1"/>
                </a:solidFill>
                <a:highlight>
                  <a:schemeClr val="lt1"/>
                </a:highlight>
              </a:defRPr>
            </a:lvl6pPr>
            <a:lvl7pPr marL="3200400" lvl="6" indent="-317500">
              <a:spcBef>
                <a:spcPts val="1600"/>
              </a:spcBef>
              <a:spcAft>
                <a:spcPts val="0"/>
              </a:spcAft>
              <a:buClr>
                <a:schemeClr val="accent1"/>
              </a:buClr>
              <a:buSzPts val="1400"/>
              <a:buChar char="●"/>
              <a:defRPr>
                <a:solidFill>
                  <a:schemeClr val="accent1"/>
                </a:solidFill>
                <a:highlight>
                  <a:schemeClr val="lt1"/>
                </a:highlight>
              </a:defRPr>
            </a:lvl7pPr>
            <a:lvl8pPr marL="3657600" lvl="7" indent="-317500">
              <a:spcBef>
                <a:spcPts val="1600"/>
              </a:spcBef>
              <a:spcAft>
                <a:spcPts val="0"/>
              </a:spcAft>
              <a:buClr>
                <a:schemeClr val="accent1"/>
              </a:buClr>
              <a:buSzPts val="1400"/>
              <a:buChar char="○"/>
              <a:defRPr>
                <a:solidFill>
                  <a:schemeClr val="accent1"/>
                </a:solidFill>
                <a:highlight>
                  <a:schemeClr val="lt1"/>
                </a:highlight>
              </a:defRPr>
            </a:lvl8pPr>
            <a:lvl9pPr marL="4114800" lvl="8" indent="-31750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a:t>L03 Retail Business Unit 3</a:t>
            </a:r>
            <a:endParaRPr/>
          </a:p>
        </p:txBody>
      </p:sp>
      <p:sp>
        <p:nvSpPr>
          <p:cNvPr id="57" name="Google Shape;57;p13"/>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p>
            <a:pPr marL="3063240" marR="0" lvl="0" indent="0" algn="l" rtl="0">
              <a:lnSpc>
                <a:spcPct val="115000"/>
              </a:lnSpc>
              <a:spcBef>
                <a:spcPts val="1608"/>
              </a:spcBef>
              <a:spcAft>
                <a:spcPts val="0"/>
              </a:spcAft>
              <a:buClr>
                <a:schemeClr val="dk1"/>
              </a:buClr>
              <a:buSzPts val="1100"/>
              <a:buFont typeface="Arial"/>
              <a:buNone/>
            </a:pPr>
            <a:r>
              <a:rPr lang="en" sz="1800">
                <a:solidFill>
                  <a:schemeClr val="dk1"/>
                </a:solidFill>
              </a:rPr>
              <a:t>Retail Operations </a:t>
            </a:r>
            <a:endParaRPr sz="1800">
              <a:solidFill>
                <a:schemeClr val="dk1"/>
              </a:solidFill>
            </a:endParaRPr>
          </a:p>
          <a:p>
            <a:pPr marL="4349496" marR="0" lvl="0" indent="0" algn="l" rtl="0">
              <a:lnSpc>
                <a:spcPct val="115000"/>
              </a:lnSpc>
              <a:spcBef>
                <a:spcPts val="0"/>
              </a:spcBef>
              <a:spcAft>
                <a:spcPts val="0"/>
              </a:spcAft>
              <a:buClr>
                <a:schemeClr val="dk1"/>
              </a:buClr>
              <a:buSzPts val="1100"/>
              <a:buFont typeface="Arial"/>
              <a:buNone/>
            </a:pPr>
            <a:r>
              <a:rPr lang="en" sz="800">
                <a:solidFill>
                  <a:srgbClr val="77787B"/>
                </a:solidFill>
              </a:rPr>
              <a:t>Chapter 3: Retail Operations </a:t>
            </a:r>
            <a:endParaRPr/>
          </a:p>
          <a:p>
            <a:pPr marL="0" lvl="0" indent="0" algn="ctr"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22"/>
          <p:cNvPicPr preferRelativeResize="0"/>
          <p:nvPr/>
        </p:nvPicPr>
        <p:blipFill rotWithShape="1">
          <a:blip r:embed="rId3">
            <a:alphaModFix/>
          </a:blip>
          <a:srcRect l="28471" t="15548" r="28180" b="37575"/>
          <a:stretch/>
        </p:blipFill>
        <p:spPr>
          <a:xfrm>
            <a:off x="309826" y="0"/>
            <a:ext cx="3730601" cy="2268100"/>
          </a:xfrm>
          <a:prstGeom prst="rect">
            <a:avLst/>
          </a:prstGeom>
          <a:noFill/>
          <a:ln>
            <a:noFill/>
          </a:ln>
        </p:spPr>
      </p:pic>
      <p:pic>
        <p:nvPicPr>
          <p:cNvPr id="111" name="Google Shape;111;p22"/>
          <p:cNvPicPr preferRelativeResize="0"/>
          <p:nvPr/>
        </p:nvPicPr>
        <p:blipFill rotWithShape="1">
          <a:blip r:embed="rId4">
            <a:alphaModFix/>
          </a:blip>
          <a:srcRect l="28109" t="29268" r="28517" b="19624"/>
          <a:stretch/>
        </p:blipFill>
        <p:spPr>
          <a:xfrm>
            <a:off x="4040423" y="1895325"/>
            <a:ext cx="4734501" cy="31366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100" dirty="0"/>
              <a:t>C</a:t>
            </a:r>
            <a:r>
              <a:rPr lang="en" sz="2600" dirty="0"/>
              <a:t>onsider the following potential unplanned situations and complete the table:</a:t>
            </a:r>
            <a:endParaRPr sz="2600" dirty="0"/>
          </a:p>
        </p:txBody>
      </p:sp>
      <p:graphicFrame>
        <p:nvGraphicFramePr>
          <p:cNvPr id="117" name="Google Shape;117;p23"/>
          <p:cNvGraphicFramePr/>
          <p:nvPr/>
        </p:nvGraphicFramePr>
        <p:xfrm>
          <a:off x="0" y="1238250"/>
          <a:ext cx="8832300" cy="3413550"/>
        </p:xfrm>
        <a:graphic>
          <a:graphicData uri="http://schemas.openxmlformats.org/drawingml/2006/table">
            <a:tbl>
              <a:tblPr>
                <a:noFill/>
                <a:tableStyleId>{DD07FF2E-4461-44DE-96E9-E7B043596E93}</a:tableStyleId>
              </a:tblPr>
              <a:tblGrid>
                <a:gridCol w="3579100">
                  <a:extLst>
                    <a:ext uri="{9D8B030D-6E8A-4147-A177-3AD203B41FA5}">
                      <a16:colId xmlns:a16="http://schemas.microsoft.com/office/drawing/2014/main" val="20000"/>
                    </a:ext>
                  </a:extLst>
                </a:gridCol>
                <a:gridCol w="2626600">
                  <a:extLst>
                    <a:ext uri="{9D8B030D-6E8A-4147-A177-3AD203B41FA5}">
                      <a16:colId xmlns:a16="http://schemas.microsoft.com/office/drawing/2014/main" val="20001"/>
                    </a:ext>
                  </a:extLst>
                </a:gridCol>
                <a:gridCol w="2626600">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r>
                        <a:rPr lang="en"/>
                        <a:t>Situation</a:t>
                      </a:r>
                      <a:endParaRPr/>
                    </a:p>
                  </a:txBody>
                  <a:tcPr marL="91425" marR="91425" marT="91425" marB="91425"/>
                </a:tc>
                <a:tc>
                  <a:txBody>
                    <a:bodyPr/>
                    <a:lstStyle/>
                    <a:p>
                      <a:pPr marL="0" lvl="0" indent="0" algn="l" rtl="0">
                        <a:spcBef>
                          <a:spcPts val="0"/>
                        </a:spcBef>
                        <a:spcAft>
                          <a:spcPts val="0"/>
                        </a:spcAft>
                        <a:buNone/>
                      </a:pPr>
                      <a:r>
                        <a:rPr lang="en"/>
                        <a:t>Measures the retail business could put in place</a:t>
                      </a:r>
                      <a:endParaRPr/>
                    </a:p>
                  </a:txBody>
                  <a:tcPr marL="91425" marR="91425" marT="91425" marB="91425"/>
                </a:tc>
                <a:tc>
                  <a:txBody>
                    <a:bodyPr/>
                    <a:lstStyle/>
                    <a:p>
                      <a:pPr marL="0" lvl="0" indent="0" algn="l" rtl="0">
                        <a:spcBef>
                          <a:spcPts val="0"/>
                        </a:spcBef>
                        <a:spcAft>
                          <a:spcPts val="0"/>
                        </a:spcAft>
                        <a:buNone/>
                      </a:pPr>
                      <a:r>
                        <a:rPr lang="en"/>
                        <a:t>How could the situation impact on daily retail operations</a:t>
                      </a: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a:t>Scaffolding on the exterior of the building which covers signage</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t>Accident such as slipping on a wet floor</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a:t>Staff member does not turn up to work</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a:t>Theft, eg shoplifting</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
                        <a:t>Adverse weather preventing all staff from getting to work</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
                        <a:t>Late delivery from key suppliers</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1240275"/>
            <a:ext cx="8520600" cy="1981800"/>
          </a:xfrm>
        </p:spPr>
        <p:txBody>
          <a:bodyPr spcFirstLastPara="1" wrap="square" lIns="91425" tIns="91425" rIns="91425" bIns="91425" anchor="b" anchorCtr="0">
            <a:normAutofit/>
          </a:bodyPr>
          <a:lstStyle/>
          <a:p>
            <a:pPr marL="0" lvl="0" indent="0" rtl="0">
              <a:lnSpc>
                <a:spcPct val="90000"/>
              </a:lnSpc>
              <a:spcBef>
                <a:spcPts val="0"/>
              </a:spcBef>
              <a:spcAft>
                <a:spcPts val="1600"/>
              </a:spcAft>
              <a:buNone/>
            </a:pPr>
            <a:r>
              <a:rPr lang="en-US" sz="3000" b="0"/>
              <a:t>LO3 Understand how retail businesses prepare for changes in the retail environment</a:t>
            </a:r>
            <a:endParaRPr lang="en-US" sz="3000"/>
          </a:p>
        </p:txBody>
      </p:sp>
      <p:sp>
        <p:nvSpPr>
          <p:cNvPr id="63" name="Google Shape;63;p14"/>
          <p:cNvSpPr txBox="1">
            <a:spLocks noGrp="1"/>
          </p:cNvSpPr>
          <p:nvPr>
            <p:ph type="body" idx="1"/>
          </p:nvPr>
        </p:nvSpPr>
        <p:spPr>
          <a:xfrm>
            <a:off x="311700" y="3304625"/>
            <a:ext cx="8520600" cy="1300800"/>
          </a:xfrm>
        </p:spPr>
        <p:txBody>
          <a:bodyPr spcFirstLastPara="1" wrap="square" lIns="91425" tIns="91425" rIns="91425" bIns="91425" anchor="t" anchorCtr="0">
            <a:normAutofit/>
          </a:bodyPr>
          <a:lstStyle/>
          <a:p>
            <a:pPr marL="274320" marR="0" lvl="0" indent="0" rtl="0">
              <a:lnSpc>
                <a:spcPct val="105000"/>
              </a:lnSpc>
              <a:spcBef>
                <a:spcPts val="1320"/>
              </a:spcBef>
              <a:spcAft>
                <a:spcPts val="0"/>
              </a:spcAft>
              <a:buClr>
                <a:schemeClr val="dk1"/>
              </a:buClr>
              <a:buSzPts val="1100"/>
              <a:buFont typeface="Arial"/>
              <a:buNone/>
            </a:pPr>
            <a:r>
              <a:rPr lang="en-US" sz="1500"/>
              <a:t>AC3.1 Explain the effects of seasonality on retail operations 27 </a:t>
            </a:r>
          </a:p>
          <a:p>
            <a:pPr marL="274320" marR="0" lvl="0" indent="0" rtl="0">
              <a:lnSpc>
                <a:spcPct val="105000"/>
              </a:lnSpc>
              <a:spcBef>
                <a:spcPts val="1296"/>
              </a:spcBef>
              <a:spcAft>
                <a:spcPts val="0"/>
              </a:spcAft>
              <a:buClr>
                <a:schemeClr val="dk1"/>
              </a:buClr>
              <a:buSzPts val="1100"/>
              <a:buFont typeface="Arial"/>
              <a:buNone/>
            </a:pPr>
            <a:r>
              <a:rPr lang="en-US" sz="1500"/>
              <a:t>AC3.2 Explain measures retail businesses use to prepare for unplanned situations in daily retail operations.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265500" y="1081400"/>
            <a:ext cx="4045200" cy="1710300"/>
          </a:xfrm>
        </p:spPr>
        <p:txBody>
          <a:bodyPr spcFirstLastPara="1" wrap="square" lIns="91425" tIns="91425" rIns="91425" bIns="91425" anchor="b" anchorCtr="0">
            <a:normAutofit/>
          </a:bodyPr>
          <a:lstStyle/>
          <a:p>
            <a:pPr marL="274320" marR="0" lvl="0" indent="0" rtl="0">
              <a:lnSpc>
                <a:spcPct val="90000"/>
              </a:lnSpc>
              <a:spcBef>
                <a:spcPts val="1320"/>
              </a:spcBef>
              <a:spcAft>
                <a:spcPts val="0"/>
              </a:spcAft>
              <a:buClr>
                <a:schemeClr val="dk1"/>
              </a:buClr>
              <a:buSzPts val="1100"/>
              <a:buFont typeface="Arial"/>
              <a:buNone/>
            </a:pPr>
            <a:r>
              <a:rPr lang="en-US" sz="3000"/>
              <a:t>AC3.1 Explain the effects of seasonality on retail operations </a:t>
            </a:r>
          </a:p>
        </p:txBody>
      </p:sp>
      <p:sp>
        <p:nvSpPr>
          <p:cNvPr id="74" name="Subtitle 2">
            <a:extLst>
              <a:ext uri="{FF2B5EF4-FFF2-40B4-BE49-F238E27FC236}">
                <a16:creationId xmlns:a16="http://schemas.microsoft.com/office/drawing/2014/main" id="{1E7F3083-E2EE-4BEE-9F55-0501AAA5DA74}"/>
              </a:ext>
            </a:extLst>
          </p:cNvPr>
          <p:cNvSpPr>
            <a:spLocks noGrp="1"/>
          </p:cNvSpPr>
          <p:nvPr>
            <p:ph type="subTitle" idx="1"/>
          </p:nvPr>
        </p:nvSpPr>
        <p:spPr>
          <a:xfrm>
            <a:off x="265500" y="2845223"/>
            <a:ext cx="4045200" cy="1345500"/>
          </a:xfrm>
        </p:spPr>
        <p:txBody>
          <a:bodyPr/>
          <a:lstStyle/>
          <a:p>
            <a:endParaRPr lang="en-US"/>
          </a:p>
        </p:txBody>
      </p:sp>
      <p:sp>
        <p:nvSpPr>
          <p:cNvPr id="69" name="Google Shape;69;p15"/>
          <p:cNvSpPr txBox="1">
            <a:spLocks noGrp="1"/>
          </p:cNvSpPr>
          <p:nvPr>
            <p:ph type="body" idx="2"/>
          </p:nvPr>
        </p:nvSpPr>
        <p:spPr>
          <a:xfrm>
            <a:off x="4939500" y="724200"/>
            <a:ext cx="3837000" cy="3695100"/>
          </a:xfrm>
        </p:spPr>
        <p:txBody>
          <a:bodyPr spcFirstLastPara="1" wrap="square" lIns="91425" tIns="91425" rIns="91425" bIns="91425" anchor="ctr" anchorCtr="0">
            <a:normAutofit/>
          </a:bodyPr>
          <a:lstStyle/>
          <a:p>
            <a:pPr marL="0" lvl="0" indent="0" rtl="0">
              <a:lnSpc>
                <a:spcPct val="105000"/>
              </a:lnSpc>
              <a:spcBef>
                <a:spcPts val="0"/>
              </a:spcBef>
              <a:spcAft>
                <a:spcPts val="600"/>
              </a:spcAft>
              <a:buClr>
                <a:schemeClr val="dk1"/>
              </a:buClr>
              <a:buSzPts val="1100"/>
              <a:buFont typeface="Arial"/>
              <a:buNone/>
            </a:pPr>
            <a:r>
              <a:rPr lang="en-US" sz="1400"/>
              <a:t>Seasonality can refer to a range of situations or events that can have an impact on a retail business. These impacts can be both positive and negative. Seasonality can refer to: </a:t>
            </a:r>
          </a:p>
          <a:p>
            <a:pPr marL="0" lvl="0" indent="0" rtl="0">
              <a:lnSpc>
                <a:spcPct val="105000"/>
              </a:lnSpc>
              <a:spcBef>
                <a:spcPts val="0"/>
              </a:spcBef>
              <a:spcAft>
                <a:spcPts val="600"/>
              </a:spcAft>
              <a:buClr>
                <a:schemeClr val="dk1"/>
              </a:buClr>
              <a:buSzPts val="1100"/>
              <a:buFont typeface="Arial"/>
              <a:buNone/>
            </a:pPr>
            <a:r>
              <a:rPr lang="en-US" sz="1400"/>
              <a:t>• seasons in the year, e.g. summer/spring/autumn/winter </a:t>
            </a:r>
          </a:p>
          <a:p>
            <a:pPr marL="0" lvl="0" indent="0" rtl="0">
              <a:lnSpc>
                <a:spcPct val="105000"/>
              </a:lnSpc>
              <a:spcBef>
                <a:spcPts val="0"/>
              </a:spcBef>
              <a:spcAft>
                <a:spcPts val="600"/>
              </a:spcAft>
              <a:buClr>
                <a:schemeClr val="dk1"/>
              </a:buClr>
              <a:buSzPts val="1100"/>
              <a:buFont typeface="Arial"/>
              <a:buNone/>
            </a:pPr>
            <a:r>
              <a:rPr lang="en-US" sz="1400"/>
              <a:t>• calendar events such as bank holidays/Halloween/Christmas and other celebratory events </a:t>
            </a:r>
          </a:p>
          <a:p>
            <a:pPr marL="0" lvl="0" indent="0" rtl="0">
              <a:lnSpc>
                <a:spcPct val="105000"/>
              </a:lnSpc>
              <a:spcBef>
                <a:spcPts val="0"/>
              </a:spcBef>
              <a:spcAft>
                <a:spcPts val="600"/>
              </a:spcAft>
              <a:buClr>
                <a:schemeClr val="dk1"/>
              </a:buClr>
              <a:buSzPts val="1100"/>
              <a:buFont typeface="Arial"/>
              <a:buNone/>
            </a:pPr>
            <a:r>
              <a:rPr lang="en-US" sz="1400"/>
              <a:t>• special events such as the Olympics/Football World Cup/local festivals.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Casestudy</a:t>
            </a:r>
            <a:endParaRPr/>
          </a:p>
        </p:txBody>
      </p:sp>
      <p:sp>
        <p:nvSpPr>
          <p:cNvPr id="75" name="Google Shape;75;p16"/>
          <p:cNvSpPr txBox="1">
            <a:spLocks noGrp="1"/>
          </p:cNvSpPr>
          <p:nvPr>
            <p:ph type="body" idx="1"/>
          </p:nvPr>
        </p:nvSpPr>
        <p:spPr>
          <a:xfrm>
            <a:off x="311700" y="1152475"/>
            <a:ext cx="8520600" cy="141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a:solidFill>
                  <a:srgbClr val="000000"/>
                </a:solidFill>
              </a:rPr>
              <a:t>Local4U is a clothes retailer in a relatively small town in Somerset. Local4U sells a range of clothing products, but the top sellers are school uniforms, including school sport kits, and the official replica kits for all the local sports teams. As the clothing market is competitive, Local4U has begun to offer a bespoke embroidery service for free to any customer that spends over £50 in-store. </a:t>
            </a:r>
            <a:endParaRPr sz="1000">
              <a:solidFill>
                <a:srgbClr val="000000"/>
              </a:solidFill>
            </a:endParaRPr>
          </a:p>
          <a:p>
            <a:pPr marL="0" lvl="0" indent="0" algn="l" rtl="0">
              <a:spcBef>
                <a:spcPts val="0"/>
              </a:spcBef>
              <a:spcAft>
                <a:spcPts val="0"/>
              </a:spcAft>
              <a:buClr>
                <a:schemeClr val="dk1"/>
              </a:buClr>
              <a:buSzPts val="1100"/>
              <a:buFont typeface="Arial"/>
              <a:buNone/>
            </a:pPr>
            <a:r>
              <a:rPr lang="en" sz="1000">
                <a:solidFill>
                  <a:srgbClr val="000000"/>
                </a:solidFill>
              </a:rPr>
              <a:t>Every September, the local area hosts numerous endurance events such as triathlons. Mrs Singh, the owner, has noticed that more and more of the customers are making enquiries about specialist endurance equipment such as running trainers and wetsuits. The months July, August and September have been the busiest in the past few years with the release of the new sports kits, back to school shopping and now the endurance events. However, October and November, along with January to March tend to be the quieter months for sales. </a:t>
            </a:r>
            <a:endParaRPr sz="1000">
              <a:solidFill>
                <a:srgbClr val="000000"/>
              </a:solidFill>
            </a:endParaRPr>
          </a:p>
          <a:p>
            <a:pPr marL="0" lvl="0" indent="0" algn="l" rtl="0">
              <a:spcBef>
                <a:spcPts val="0"/>
              </a:spcBef>
              <a:spcAft>
                <a:spcPts val="1600"/>
              </a:spcAft>
              <a:buNone/>
            </a:pPr>
            <a:endParaRPr/>
          </a:p>
        </p:txBody>
      </p:sp>
      <p:graphicFrame>
        <p:nvGraphicFramePr>
          <p:cNvPr id="76" name="Google Shape;76;p16"/>
          <p:cNvGraphicFramePr/>
          <p:nvPr/>
        </p:nvGraphicFramePr>
        <p:xfrm>
          <a:off x="724700" y="3139175"/>
          <a:ext cx="7239000" cy="1615350"/>
        </p:xfrm>
        <a:graphic>
          <a:graphicData uri="http://schemas.openxmlformats.org/drawingml/2006/table">
            <a:tbl>
              <a:tblPr>
                <a:noFill/>
                <a:tableStyleId>{DD07FF2E-4461-44DE-96E9-E7B043596E93}</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r>
                        <a:rPr lang="en"/>
                        <a:t>Examples of seasonality that would affect the business</a:t>
                      </a:r>
                      <a:endParaRPr/>
                    </a:p>
                  </a:txBody>
                  <a:tcPr marL="91425" marR="91425" marT="91425" marB="91425"/>
                </a:tc>
                <a:tc>
                  <a:txBody>
                    <a:bodyPr/>
                    <a:lstStyle/>
                    <a:p>
                      <a:pPr marL="0" lvl="0" indent="0" algn="l" rtl="0">
                        <a:spcBef>
                          <a:spcPts val="0"/>
                        </a:spcBef>
                        <a:spcAft>
                          <a:spcPts val="0"/>
                        </a:spcAft>
                        <a:buNone/>
                      </a:pPr>
                      <a:r>
                        <a:rPr lang="en"/>
                        <a:t>Positive or negative effect?</a:t>
                      </a:r>
                      <a:endParaRPr/>
                    </a:p>
                  </a:txBody>
                  <a:tcPr marL="91425" marR="91425" marT="91425" marB="91425"/>
                </a:tc>
                <a:tc>
                  <a:txBody>
                    <a:bodyPr/>
                    <a:lstStyle/>
                    <a:p>
                      <a:pPr marL="0" lvl="0" indent="0" algn="l" rtl="0">
                        <a:spcBef>
                          <a:spcPts val="0"/>
                        </a:spcBef>
                        <a:spcAft>
                          <a:spcPts val="0"/>
                        </a:spcAft>
                        <a:buNone/>
                      </a:pPr>
                      <a:r>
                        <a:rPr lang="en"/>
                        <a:t>How will the business be affected?</a:t>
                      </a: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p17"/>
          <p:cNvPicPr preferRelativeResize="0"/>
          <p:nvPr/>
        </p:nvPicPr>
        <p:blipFill rotWithShape="1">
          <a:blip r:embed="rId3">
            <a:alphaModFix/>
          </a:blip>
          <a:srcRect l="23302" t="21003" r="28121" b="17957"/>
          <a:stretch/>
        </p:blipFill>
        <p:spPr>
          <a:xfrm>
            <a:off x="1722774" y="216313"/>
            <a:ext cx="6667951" cy="47108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task</a:t>
            </a:r>
            <a:endParaRPr/>
          </a:p>
        </p:txBody>
      </p:sp>
      <p:sp>
        <p:nvSpPr>
          <p:cNvPr id="87" name="Google Shape;87;p18"/>
          <p:cNvSpPr txBox="1">
            <a:spLocks noGrp="1"/>
          </p:cNvSpPr>
          <p:nvPr>
            <p:ph type="body" idx="1"/>
          </p:nvPr>
        </p:nvSpPr>
        <p:spPr>
          <a:xfrm>
            <a:off x="311700" y="1152475"/>
            <a:ext cx="8520600" cy="805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1200">
                <a:solidFill>
                  <a:srgbClr val="000000"/>
                </a:solidFill>
              </a:rPr>
              <a:t>In the case study it states, “</a:t>
            </a:r>
            <a:r>
              <a:rPr lang="en" sz="1200" i="1">
                <a:solidFill>
                  <a:srgbClr val="000000"/>
                </a:solidFill>
              </a:rPr>
              <a:t>The months July, August and September have been the busiest.</a:t>
            </a:r>
            <a:r>
              <a:rPr lang="en" sz="1200">
                <a:solidFill>
                  <a:srgbClr val="000000"/>
                </a:solidFill>
              </a:rPr>
              <a:t>” This is due to return to school shopping, new sports kits being released and the endurance events. Complete the matrix below to show the effect on retail operations and what Local4U could do in response to this increase in demand.</a:t>
            </a:r>
            <a:r>
              <a:rPr lang="en" sz="1200">
                <a:solidFill>
                  <a:schemeClr val="dk1"/>
                </a:solidFill>
              </a:rPr>
              <a:t> </a:t>
            </a:r>
            <a:endParaRPr sz="1200">
              <a:solidFill>
                <a:schemeClr val="dk1"/>
              </a:solidFill>
            </a:endParaRPr>
          </a:p>
          <a:p>
            <a:pPr marL="0" lvl="0" indent="0" algn="just" rtl="0">
              <a:spcBef>
                <a:spcPts val="0"/>
              </a:spcBef>
              <a:spcAft>
                <a:spcPts val="0"/>
              </a:spcAft>
              <a:buNone/>
            </a:pPr>
            <a:endParaRPr sz="1000">
              <a:solidFill>
                <a:schemeClr val="dk1"/>
              </a:solidFill>
            </a:endParaRPr>
          </a:p>
          <a:p>
            <a:pPr marL="0" lvl="0" indent="0" algn="just" rtl="0">
              <a:spcBef>
                <a:spcPts val="0"/>
              </a:spcBef>
              <a:spcAft>
                <a:spcPts val="0"/>
              </a:spcAft>
              <a:buNone/>
            </a:pPr>
            <a:endParaRPr sz="1000">
              <a:solidFill>
                <a:schemeClr val="dk1"/>
              </a:solidFill>
            </a:endParaRPr>
          </a:p>
          <a:p>
            <a:pPr marL="0" lvl="0" indent="0" algn="just" rtl="0">
              <a:spcBef>
                <a:spcPts val="0"/>
              </a:spcBef>
              <a:spcAft>
                <a:spcPts val="0"/>
              </a:spcAft>
              <a:buNone/>
            </a:pPr>
            <a:endParaRPr sz="1000">
              <a:solidFill>
                <a:schemeClr val="dk1"/>
              </a:solidFill>
            </a:endParaRPr>
          </a:p>
          <a:p>
            <a:pPr marL="0" lvl="0" indent="0" algn="just" rtl="0">
              <a:spcBef>
                <a:spcPts val="0"/>
              </a:spcBef>
              <a:spcAft>
                <a:spcPts val="0"/>
              </a:spcAft>
              <a:buNone/>
            </a:pPr>
            <a:endParaRPr sz="1000">
              <a:solidFill>
                <a:schemeClr val="dk1"/>
              </a:solidFill>
            </a:endParaRPr>
          </a:p>
          <a:p>
            <a:pPr marL="0" lvl="0" indent="0" algn="just" rtl="0">
              <a:spcBef>
                <a:spcPts val="0"/>
              </a:spcBef>
              <a:spcAft>
                <a:spcPts val="0"/>
              </a:spcAft>
              <a:buNone/>
            </a:pPr>
            <a:endParaRPr sz="1000">
              <a:solidFill>
                <a:schemeClr val="dk1"/>
              </a:solidFill>
            </a:endParaRPr>
          </a:p>
          <a:p>
            <a:pPr marL="0" lvl="0" indent="0" algn="just" rtl="0">
              <a:spcBef>
                <a:spcPts val="0"/>
              </a:spcBef>
              <a:spcAft>
                <a:spcPts val="0"/>
              </a:spcAft>
              <a:buNone/>
            </a:pPr>
            <a:endParaRPr sz="1000">
              <a:solidFill>
                <a:schemeClr val="dk1"/>
              </a:solidFill>
            </a:endParaRPr>
          </a:p>
          <a:p>
            <a:pPr marL="0" lvl="0" indent="0" algn="just" rtl="0">
              <a:spcBef>
                <a:spcPts val="0"/>
              </a:spcBef>
              <a:spcAft>
                <a:spcPts val="0"/>
              </a:spcAft>
              <a:buNone/>
            </a:pPr>
            <a:endParaRPr sz="1000">
              <a:solidFill>
                <a:schemeClr val="dk1"/>
              </a:solidFill>
            </a:endParaRPr>
          </a:p>
          <a:p>
            <a:pPr marL="0" lvl="0" indent="0" algn="just" rtl="0">
              <a:spcBef>
                <a:spcPts val="0"/>
              </a:spcBef>
              <a:spcAft>
                <a:spcPts val="0"/>
              </a:spcAft>
              <a:buNone/>
            </a:pPr>
            <a:endParaRPr sz="1000">
              <a:solidFill>
                <a:schemeClr val="dk1"/>
              </a:solidFill>
            </a:endParaRPr>
          </a:p>
          <a:p>
            <a:pPr marL="0" lvl="0" indent="0" algn="just" rtl="0">
              <a:spcBef>
                <a:spcPts val="0"/>
              </a:spcBef>
              <a:spcAft>
                <a:spcPts val="0"/>
              </a:spcAft>
              <a:buNone/>
            </a:pPr>
            <a:endParaRPr sz="1000">
              <a:solidFill>
                <a:schemeClr val="dk1"/>
              </a:solidFill>
            </a:endParaRPr>
          </a:p>
          <a:p>
            <a:pPr marL="0" lvl="0" indent="0" algn="just" rtl="0">
              <a:spcBef>
                <a:spcPts val="0"/>
              </a:spcBef>
              <a:spcAft>
                <a:spcPts val="0"/>
              </a:spcAft>
              <a:buNone/>
            </a:pPr>
            <a:endParaRPr sz="1000">
              <a:solidFill>
                <a:schemeClr val="dk1"/>
              </a:solidFill>
            </a:endParaRPr>
          </a:p>
          <a:p>
            <a:pPr marL="0" lvl="0" indent="0" algn="just" rtl="0">
              <a:spcBef>
                <a:spcPts val="0"/>
              </a:spcBef>
              <a:spcAft>
                <a:spcPts val="0"/>
              </a:spcAft>
              <a:buNone/>
            </a:pPr>
            <a:endParaRPr sz="1000">
              <a:solidFill>
                <a:schemeClr val="dk1"/>
              </a:solidFill>
            </a:endParaRPr>
          </a:p>
          <a:p>
            <a:pPr marL="0" lvl="0" indent="0" algn="just" rtl="0">
              <a:spcBef>
                <a:spcPts val="0"/>
              </a:spcBef>
              <a:spcAft>
                <a:spcPts val="0"/>
              </a:spcAft>
              <a:buNone/>
            </a:pPr>
            <a:endParaRPr sz="1000">
              <a:solidFill>
                <a:schemeClr val="dk1"/>
              </a:solidFill>
            </a:endParaRPr>
          </a:p>
          <a:p>
            <a:pPr marL="0" lvl="0" indent="0" algn="just" rtl="0">
              <a:spcBef>
                <a:spcPts val="0"/>
              </a:spcBef>
              <a:spcAft>
                <a:spcPts val="0"/>
              </a:spcAft>
              <a:buNone/>
            </a:pPr>
            <a:endParaRPr sz="1000">
              <a:solidFill>
                <a:schemeClr val="dk1"/>
              </a:solidFill>
            </a:endParaRPr>
          </a:p>
          <a:p>
            <a:pPr marL="0" lvl="0" indent="0" algn="just" rtl="0">
              <a:spcBef>
                <a:spcPts val="0"/>
              </a:spcBef>
              <a:spcAft>
                <a:spcPts val="0"/>
              </a:spcAft>
              <a:buNone/>
            </a:pPr>
            <a:endParaRPr sz="1200">
              <a:solidFill>
                <a:srgbClr val="000000"/>
              </a:solidFill>
            </a:endParaRPr>
          </a:p>
          <a:p>
            <a:pPr marL="0" lvl="0" indent="0" algn="l" rtl="0">
              <a:spcBef>
                <a:spcPts val="0"/>
              </a:spcBef>
              <a:spcAft>
                <a:spcPts val="0"/>
              </a:spcAft>
              <a:buClr>
                <a:schemeClr val="dk1"/>
              </a:buClr>
              <a:buSzPts val="1100"/>
              <a:buFont typeface="Arial"/>
              <a:buNone/>
            </a:pPr>
            <a:r>
              <a:rPr lang="en" sz="1200" b="1">
                <a:solidFill>
                  <a:srgbClr val="000000"/>
                </a:solidFill>
              </a:rPr>
              <a:t>Pick one example of seasonality and explain its effects on the operations of Local4U </a:t>
            </a:r>
            <a:endParaRPr sz="1200">
              <a:solidFill>
                <a:srgbClr val="000000"/>
              </a:solidFill>
            </a:endParaRPr>
          </a:p>
        </p:txBody>
      </p:sp>
      <p:graphicFrame>
        <p:nvGraphicFramePr>
          <p:cNvPr id="88" name="Google Shape;88;p18"/>
          <p:cNvGraphicFramePr/>
          <p:nvPr/>
        </p:nvGraphicFramePr>
        <p:xfrm>
          <a:off x="828550" y="2305500"/>
          <a:ext cx="7239000" cy="2224920"/>
        </p:xfrm>
        <a:graphic>
          <a:graphicData uri="http://schemas.openxmlformats.org/drawingml/2006/table">
            <a:tbl>
              <a:tblPr>
                <a:noFill/>
                <a:tableStyleId>{DD07FF2E-4461-44DE-96E9-E7B043596E93}</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r>
                        <a:rPr lang="en"/>
                        <a:t>Retail operations</a:t>
                      </a:r>
                      <a:endParaRPr/>
                    </a:p>
                  </a:txBody>
                  <a:tcPr marL="91425" marR="91425" marT="91425" marB="91425"/>
                </a:tc>
                <a:tc>
                  <a:txBody>
                    <a:bodyPr/>
                    <a:lstStyle/>
                    <a:p>
                      <a:pPr marL="0" lvl="0" indent="0" algn="l" rtl="0">
                        <a:spcBef>
                          <a:spcPts val="0"/>
                        </a:spcBef>
                        <a:spcAft>
                          <a:spcPts val="0"/>
                        </a:spcAft>
                        <a:buNone/>
                      </a:pPr>
                      <a:r>
                        <a:rPr lang="en"/>
                        <a:t>Effect on retail operations in July, August and September</a:t>
                      </a:r>
                      <a:endParaRPr/>
                    </a:p>
                  </a:txBody>
                  <a:tcPr marL="91425" marR="91425" marT="91425" marB="91425"/>
                </a:tc>
                <a:tc>
                  <a:txBody>
                    <a:bodyPr/>
                    <a:lstStyle/>
                    <a:p>
                      <a:pPr marL="0" lvl="0" indent="0" algn="l" rtl="0">
                        <a:spcBef>
                          <a:spcPts val="0"/>
                        </a:spcBef>
                        <a:spcAft>
                          <a:spcPts val="0"/>
                        </a:spcAft>
                        <a:buNone/>
                      </a:pPr>
                      <a:r>
                        <a:rPr lang="en"/>
                        <a:t>What could Local4 do in response to the increase in demand? Effect on business?</a:t>
                      </a: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a:t>Product Range</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t>Staffing</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a:t>Opening Hours</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19"/>
          <p:cNvPicPr preferRelativeResize="0"/>
          <p:nvPr/>
        </p:nvPicPr>
        <p:blipFill rotWithShape="1">
          <a:blip r:embed="rId3">
            <a:alphaModFix/>
          </a:blip>
          <a:srcRect l="28468" t="16577" r="29046" b="7865"/>
          <a:stretch/>
        </p:blipFill>
        <p:spPr>
          <a:xfrm>
            <a:off x="0" y="0"/>
            <a:ext cx="4784074"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0"/>
          <p:cNvSpPr txBox="1"/>
          <p:nvPr/>
        </p:nvSpPr>
        <p:spPr>
          <a:xfrm>
            <a:off x="-26101" y="-297450"/>
            <a:ext cx="5025939" cy="300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3120"/>
              </a:spcBef>
              <a:spcAft>
                <a:spcPts val="0"/>
              </a:spcAft>
              <a:buNone/>
            </a:pPr>
            <a:r>
              <a:rPr lang="en" sz="1100" i="1" dirty="0">
                <a:latin typeface="Times New Roman"/>
                <a:ea typeface="Times New Roman"/>
                <a:cs typeface="Times New Roman"/>
                <a:sym typeface="Times New Roman"/>
              </a:rPr>
              <a:t>Due to the increase in demand from customers for endurance equipment, Local4U should </a:t>
            </a:r>
            <a:endParaRPr sz="1100" i="1" dirty="0">
              <a:latin typeface="Times New Roman"/>
              <a:ea typeface="Times New Roman"/>
              <a:cs typeface="Times New Roman"/>
              <a:sym typeface="Times New Roman"/>
            </a:endParaRPr>
          </a:p>
          <a:p>
            <a:pPr marL="0" marR="0" lvl="0" indent="0" algn="l" rtl="0">
              <a:lnSpc>
                <a:spcPct val="100000"/>
              </a:lnSpc>
              <a:spcBef>
                <a:spcPts val="3120"/>
              </a:spcBef>
              <a:spcAft>
                <a:spcPts val="0"/>
              </a:spcAft>
              <a:buNone/>
            </a:pPr>
            <a:r>
              <a:rPr lang="en" sz="1100" i="1" dirty="0">
                <a:latin typeface="Times New Roman"/>
                <a:ea typeface="Times New Roman"/>
                <a:cs typeface="Times New Roman"/>
                <a:sym typeface="Times New Roman"/>
              </a:rPr>
              <a:t>increase their product range to include various items including bike accessories and </a:t>
            </a:r>
            <a:endParaRPr sz="1100" i="1" dirty="0">
              <a:latin typeface="Times New Roman"/>
              <a:ea typeface="Times New Roman"/>
              <a:cs typeface="Times New Roman"/>
              <a:sym typeface="Times New Roman"/>
            </a:endParaRPr>
          </a:p>
          <a:p>
            <a:pPr marL="0" marR="45720" lvl="0" indent="0" algn="l" rtl="0">
              <a:lnSpc>
                <a:spcPct val="100000"/>
              </a:lnSpc>
              <a:spcBef>
                <a:spcPts val="1776"/>
              </a:spcBef>
              <a:spcAft>
                <a:spcPts val="0"/>
              </a:spcAft>
              <a:buNone/>
            </a:pPr>
            <a:r>
              <a:rPr lang="en" sz="1100" i="1" dirty="0">
                <a:latin typeface="Times New Roman"/>
                <a:ea typeface="Times New Roman"/>
                <a:cs typeface="Times New Roman"/>
                <a:sym typeface="Times New Roman"/>
              </a:rPr>
              <a:t>wetsuits. If the retailer stocked these items, they could reasonably expect an increase in </a:t>
            </a:r>
            <a:endParaRPr sz="1100" i="1" dirty="0">
              <a:latin typeface="Times New Roman"/>
              <a:ea typeface="Times New Roman"/>
              <a:cs typeface="Times New Roman"/>
              <a:sym typeface="Times New Roman"/>
            </a:endParaRPr>
          </a:p>
          <a:p>
            <a:pPr marL="0" marR="161544" lvl="0" indent="0" algn="l" rtl="0">
              <a:lnSpc>
                <a:spcPct val="100000"/>
              </a:lnSpc>
              <a:spcBef>
                <a:spcPts val="1800"/>
              </a:spcBef>
              <a:spcAft>
                <a:spcPts val="0"/>
              </a:spcAft>
              <a:buNone/>
            </a:pPr>
            <a:r>
              <a:rPr lang="en" sz="1100" i="1" dirty="0">
                <a:latin typeface="Times New Roman"/>
                <a:ea typeface="Times New Roman"/>
                <a:cs typeface="Times New Roman"/>
                <a:sym typeface="Times New Roman"/>
              </a:rPr>
              <a:t>sales, especially in and around the month of September as this is when the endurance </a:t>
            </a:r>
            <a:endParaRPr sz="1100" i="1" dirty="0">
              <a:latin typeface="Times New Roman"/>
              <a:ea typeface="Times New Roman"/>
              <a:cs typeface="Times New Roman"/>
              <a:sym typeface="Times New Roman"/>
            </a:endParaRPr>
          </a:p>
          <a:p>
            <a:pPr marL="0" marR="289560" lvl="0" indent="0" algn="l" rtl="0">
              <a:lnSpc>
                <a:spcPct val="100000"/>
              </a:lnSpc>
              <a:spcBef>
                <a:spcPts val="1800"/>
              </a:spcBef>
              <a:spcAft>
                <a:spcPts val="0"/>
              </a:spcAft>
              <a:buNone/>
            </a:pPr>
            <a:r>
              <a:rPr lang="en" sz="1100" i="1" dirty="0">
                <a:latin typeface="Times New Roman"/>
                <a:ea typeface="Times New Roman"/>
                <a:cs typeface="Times New Roman"/>
                <a:sym typeface="Times New Roman"/>
              </a:rPr>
              <a:t>events are held locally. Due to the specialist nature of these products, Local4U must </a:t>
            </a:r>
            <a:endParaRPr sz="1100" i="1" dirty="0">
              <a:latin typeface="Times New Roman"/>
              <a:ea typeface="Times New Roman"/>
              <a:cs typeface="Times New Roman"/>
              <a:sym typeface="Times New Roman"/>
            </a:endParaRPr>
          </a:p>
          <a:p>
            <a:pPr marL="0" marR="204216" lvl="0" indent="0" algn="l" rtl="0">
              <a:lnSpc>
                <a:spcPct val="100000"/>
              </a:lnSpc>
              <a:spcBef>
                <a:spcPts val="1776"/>
              </a:spcBef>
              <a:spcAft>
                <a:spcPts val="0"/>
              </a:spcAft>
              <a:buNone/>
            </a:pPr>
            <a:r>
              <a:rPr lang="en" sz="1100" i="1" dirty="0">
                <a:latin typeface="Times New Roman"/>
                <a:ea typeface="Times New Roman"/>
                <a:cs typeface="Times New Roman"/>
                <a:sym typeface="Times New Roman"/>
              </a:rPr>
              <a:t>ensure that they have enough staff who have the required product knowledge as this </a:t>
            </a:r>
            <a:endParaRPr sz="1100" i="1" dirty="0">
              <a:latin typeface="Times New Roman"/>
              <a:ea typeface="Times New Roman"/>
              <a:cs typeface="Times New Roman"/>
              <a:sym typeface="Times New Roman"/>
            </a:endParaRPr>
          </a:p>
          <a:p>
            <a:pPr marL="0" marR="109728" lvl="0" indent="0" algn="l" rtl="0">
              <a:lnSpc>
                <a:spcPct val="100000"/>
              </a:lnSpc>
              <a:spcBef>
                <a:spcPts val="1800"/>
              </a:spcBef>
              <a:spcAft>
                <a:spcPts val="0"/>
              </a:spcAft>
              <a:buNone/>
            </a:pPr>
            <a:r>
              <a:rPr lang="en" sz="1100" i="1" dirty="0">
                <a:latin typeface="Times New Roman"/>
                <a:ea typeface="Times New Roman"/>
                <a:cs typeface="Times New Roman"/>
                <a:sym typeface="Times New Roman"/>
              </a:rPr>
              <a:t>is what the customers will expect. A further impact on Local4U could be that due to the </a:t>
            </a:r>
            <a:endParaRPr sz="1100" i="1" dirty="0">
              <a:latin typeface="Times New Roman"/>
              <a:ea typeface="Times New Roman"/>
              <a:cs typeface="Times New Roman"/>
              <a:sym typeface="Times New Roman"/>
            </a:endParaRPr>
          </a:p>
          <a:p>
            <a:pPr marL="0" marR="216408" lvl="0" indent="0" algn="l" rtl="0">
              <a:lnSpc>
                <a:spcPct val="100000"/>
              </a:lnSpc>
              <a:spcBef>
                <a:spcPts val="1800"/>
              </a:spcBef>
              <a:spcAft>
                <a:spcPts val="0"/>
              </a:spcAft>
              <a:buNone/>
            </a:pPr>
            <a:r>
              <a:rPr lang="en" sz="1100" i="1" dirty="0">
                <a:latin typeface="Times New Roman"/>
                <a:ea typeface="Times New Roman"/>
                <a:cs typeface="Times New Roman"/>
                <a:sym typeface="Times New Roman"/>
              </a:rPr>
              <a:t>training regimes of the triathletes, longer and later opening hours might be advised. </a:t>
            </a:r>
            <a:endParaRPr sz="1100" i="1" dirty="0">
              <a:latin typeface="Times New Roman"/>
              <a:ea typeface="Times New Roman"/>
              <a:cs typeface="Times New Roman"/>
              <a:sym typeface="Times New Roman"/>
            </a:endParaRPr>
          </a:p>
          <a:p>
            <a:pPr marL="0" marR="222504" lvl="0" indent="0" algn="l" rtl="0">
              <a:lnSpc>
                <a:spcPct val="100000"/>
              </a:lnSpc>
              <a:spcBef>
                <a:spcPts val="1776"/>
              </a:spcBef>
              <a:spcAft>
                <a:spcPts val="0"/>
              </a:spcAft>
              <a:buNone/>
            </a:pPr>
            <a:r>
              <a:rPr lang="en" sz="1100" i="1" dirty="0">
                <a:latin typeface="Times New Roman"/>
                <a:ea typeface="Times New Roman"/>
                <a:cs typeface="Times New Roman"/>
                <a:sym typeface="Times New Roman"/>
              </a:rPr>
              <a:t>However, whilst these changes to operations could positively impact the store due to </a:t>
            </a:r>
            <a:endParaRPr sz="1100" i="1" dirty="0">
              <a:latin typeface="Times New Roman"/>
              <a:ea typeface="Times New Roman"/>
              <a:cs typeface="Times New Roman"/>
              <a:sym typeface="Times New Roman"/>
            </a:endParaRPr>
          </a:p>
          <a:p>
            <a:pPr marL="0" marR="54864" lvl="0" indent="0" algn="l" rtl="0">
              <a:lnSpc>
                <a:spcPct val="100000"/>
              </a:lnSpc>
              <a:spcBef>
                <a:spcPts val="1800"/>
              </a:spcBef>
              <a:spcAft>
                <a:spcPts val="0"/>
              </a:spcAft>
              <a:buNone/>
            </a:pPr>
            <a:endParaRPr dirty="0"/>
          </a:p>
        </p:txBody>
      </p:sp>
      <p:pic>
        <p:nvPicPr>
          <p:cNvPr id="99" name="Google Shape;99;p20"/>
          <p:cNvPicPr preferRelativeResize="0"/>
          <p:nvPr/>
        </p:nvPicPr>
        <p:blipFill rotWithShape="1">
          <a:blip r:embed="rId3">
            <a:alphaModFix/>
          </a:blip>
          <a:srcRect l="54565" t="53535" r="32226" b="12053"/>
          <a:stretch/>
        </p:blipFill>
        <p:spPr>
          <a:xfrm>
            <a:off x="7473575" y="2702550"/>
            <a:ext cx="1487273" cy="2342475"/>
          </a:xfrm>
          <a:prstGeom prst="rect">
            <a:avLst/>
          </a:prstGeom>
          <a:noFill/>
          <a:ln>
            <a:noFill/>
          </a:ln>
        </p:spPr>
      </p:pic>
      <p:sp>
        <p:nvSpPr>
          <p:cNvPr id="100" name="Google Shape;100;p20"/>
          <p:cNvSpPr txBox="1"/>
          <p:nvPr/>
        </p:nvSpPr>
        <p:spPr>
          <a:xfrm>
            <a:off x="4863811" y="0"/>
            <a:ext cx="2745791" cy="2770125"/>
          </a:xfrm>
          <a:prstGeom prst="rect">
            <a:avLst/>
          </a:prstGeom>
          <a:noFill/>
          <a:ln>
            <a:noFill/>
          </a:ln>
        </p:spPr>
        <p:txBody>
          <a:bodyPr spcFirstLastPara="1" wrap="square" lIns="91425" tIns="91425" rIns="91425" bIns="91425" anchor="t" anchorCtr="0">
            <a:noAutofit/>
          </a:bodyPr>
          <a:lstStyle/>
          <a:p>
            <a:pPr marL="0" marR="54864" lvl="0" indent="0" algn="l" rtl="0">
              <a:spcBef>
                <a:spcPts val="1800"/>
              </a:spcBef>
              <a:spcAft>
                <a:spcPts val="0"/>
              </a:spcAft>
              <a:buNone/>
            </a:pPr>
            <a:r>
              <a:rPr lang="en" sz="1200" i="1">
                <a:latin typeface="Times New Roman"/>
                <a:ea typeface="Times New Roman"/>
                <a:cs typeface="Times New Roman"/>
                <a:sym typeface="Times New Roman"/>
              </a:rPr>
              <a:t>increase in sales and customers, there are a number of associated risks. The increase in </a:t>
            </a:r>
            <a:endParaRPr sz="1200" i="1">
              <a:latin typeface="Times New Roman"/>
              <a:ea typeface="Times New Roman"/>
              <a:cs typeface="Times New Roman"/>
              <a:sym typeface="Times New Roman"/>
            </a:endParaRPr>
          </a:p>
          <a:p>
            <a:pPr marL="0" marR="134112" lvl="0" indent="0" algn="l" rtl="0">
              <a:spcBef>
                <a:spcPts val="1800"/>
              </a:spcBef>
              <a:spcAft>
                <a:spcPts val="0"/>
              </a:spcAft>
              <a:buNone/>
            </a:pPr>
            <a:r>
              <a:rPr lang="en" sz="1200" i="1">
                <a:latin typeface="Times New Roman"/>
                <a:ea typeface="Times New Roman"/>
                <a:cs typeface="Times New Roman"/>
                <a:sym typeface="Times New Roman"/>
              </a:rPr>
              <a:t>product range would be a financial risk, and if the business purchases too much stock </a:t>
            </a:r>
            <a:endParaRPr sz="1200" i="1">
              <a:latin typeface="Times New Roman"/>
              <a:ea typeface="Times New Roman"/>
              <a:cs typeface="Times New Roman"/>
              <a:sym typeface="Times New Roman"/>
            </a:endParaRPr>
          </a:p>
          <a:p>
            <a:pPr marL="0" marR="146304" lvl="0" indent="0" algn="l" rtl="0">
              <a:spcBef>
                <a:spcPts val="1776"/>
              </a:spcBef>
              <a:spcAft>
                <a:spcPts val="0"/>
              </a:spcAft>
              <a:buNone/>
            </a:pPr>
            <a:r>
              <a:rPr lang="en" sz="1200" i="1">
                <a:latin typeface="Times New Roman"/>
                <a:ea typeface="Times New Roman"/>
                <a:cs typeface="Times New Roman"/>
                <a:sym typeface="Times New Roman"/>
              </a:rPr>
              <a:t>it is possible that they might not have enough capital to purchase other stock, such as </a:t>
            </a:r>
            <a:endParaRPr sz="1200" i="1">
              <a:latin typeface="Times New Roman"/>
              <a:ea typeface="Times New Roman"/>
              <a:cs typeface="Times New Roman"/>
              <a:sym typeface="Times New Roman"/>
            </a:endParaRPr>
          </a:p>
          <a:p>
            <a:pPr marL="0" marR="27432" lvl="0" indent="0" algn="l" rtl="0">
              <a:spcBef>
                <a:spcPts val="1800"/>
              </a:spcBef>
              <a:spcAft>
                <a:spcPts val="0"/>
              </a:spcAft>
              <a:buNone/>
            </a:pPr>
            <a:r>
              <a:rPr lang="en" sz="1200" i="1">
                <a:latin typeface="Times New Roman"/>
                <a:ea typeface="Times New Roman"/>
                <a:cs typeface="Times New Roman"/>
                <a:sym typeface="Times New Roman"/>
              </a:rPr>
              <a:t>its popular school uniforms. Also, by hiring more staff and staying open longer this will also increase the costs to the business</a:t>
            </a:r>
            <a:endParaRPr sz="16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21"/>
          <p:cNvPicPr preferRelativeResize="0"/>
          <p:nvPr/>
        </p:nvPicPr>
        <p:blipFill rotWithShape="1">
          <a:blip r:embed="rId3">
            <a:alphaModFix/>
          </a:blip>
          <a:srcRect l="26885" t="39522" r="29032" b="4819"/>
          <a:stretch/>
        </p:blipFill>
        <p:spPr>
          <a:xfrm>
            <a:off x="1039725" y="0"/>
            <a:ext cx="6743700" cy="4787349"/>
          </a:xfrm>
          <a:prstGeom prst="rect">
            <a:avLst/>
          </a:prstGeom>
          <a:noFill/>
          <a:ln>
            <a:noFill/>
          </a:ln>
        </p:spPr>
      </p:pic>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726</Words>
  <Application>Microsoft Office PowerPoint</Application>
  <PresentationFormat>On-screen Show (16:9)</PresentationFormat>
  <Paragraphs>63</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Times New Roman</vt:lpstr>
      <vt:lpstr>Arial</vt:lpstr>
      <vt:lpstr>Source Code Pro</vt:lpstr>
      <vt:lpstr>Amatic SC</vt:lpstr>
      <vt:lpstr>Beach Day</vt:lpstr>
      <vt:lpstr>L03 Retail Business Unit 3</vt:lpstr>
      <vt:lpstr>LO3 Understand how retail businesses prepare for changes in the retail environment</vt:lpstr>
      <vt:lpstr>AC3.1 Explain the effects of seasonality on retail operations </vt:lpstr>
      <vt:lpstr>Casestudy</vt:lpstr>
      <vt:lpstr>PowerPoint Presentation</vt:lpstr>
      <vt:lpstr>task</vt:lpstr>
      <vt:lpstr>PowerPoint Presentation</vt:lpstr>
      <vt:lpstr>PowerPoint Presentation</vt:lpstr>
      <vt:lpstr>PowerPoint Presentation</vt:lpstr>
      <vt:lpstr>PowerPoint Presentation</vt:lpstr>
      <vt:lpstr>Consider the following potential unplanned situations and complete the table: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L03 Retail Business Unit 3</dc:title>
  <dc:creator>Susie Airley</dc:creator>
  <cp:lastModifiedBy>sairley@outlook.com</cp:lastModifiedBy>
  <cp:revision>2</cp:revision>
  <dcterms:modified xsi:type="dcterms:W3CDTF">2020-07-06T14:43:59Z</dcterms:modified>
</cp:coreProperties>
</file>