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9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7AA8C-6936-4907-BA39-CFF63B904E92}" type="doc">
      <dgm:prSet loTypeId="urn:microsoft.com/office/officeart/2005/8/layout/process1" loCatId="process" qsTypeId="urn:microsoft.com/office/officeart/2005/8/quickstyle/simple5" qsCatId="simple" csTypeId="urn:microsoft.com/office/officeart/2005/8/colors/colorful2" csCatId="colorful"/>
      <dgm:spPr/>
      <dgm:t>
        <a:bodyPr/>
        <a:lstStyle/>
        <a:p>
          <a:endParaRPr lang="en-US"/>
        </a:p>
      </dgm:t>
    </dgm:pt>
    <dgm:pt modelId="{11680DC5-5931-429E-9650-F3954FD9447C}">
      <dgm:prSet/>
      <dgm:spPr/>
      <dgm:t>
        <a:bodyPr/>
        <a:lstStyle/>
        <a:p>
          <a:r>
            <a:rPr lang="en-GB"/>
            <a:t>How do they work?</a:t>
          </a:r>
          <a:endParaRPr lang="en-US"/>
        </a:p>
      </dgm:t>
    </dgm:pt>
    <dgm:pt modelId="{A080D12B-8D68-4BB1-B405-10AB50490AF2}" type="parTrans" cxnId="{A8B2F03A-8EEC-4AA3-95A3-91BEC8679EFE}">
      <dgm:prSet/>
      <dgm:spPr/>
      <dgm:t>
        <a:bodyPr/>
        <a:lstStyle/>
        <a:p>
          <a:endParaRPr lang="en-US"/>
        </a:p>
      </dgm:t>
    </dgm:pt>
    <dgm:pt modelId="{03211DD7-DF37-4D2F-8BB8-F2ABD2EF5CCD}" type="sibTrans" cxnId="{A8B2F03A-8EEC-4AA3-95A3-91BEC8679EFE}">
      <dgm:prSet/>
      <dgm:spPr/>
      <dgm:t>
        <a:bodyPr/>
        <a:lstStyle/>
        <a:p>
          <a:endParaRPr lang="en-US"/>
        </a:p>
      </dgm:t>
    </dgm:pt>
    <dgm:pt modelId="{51C6B17A-C339-4CC4-94A6-605049C6496D}">
      <dgm:prSet/>
      <dgm:spPr/>
      <dgm:t>
        <a:bodyPr/>
        <a:lstStyle/>
        <a:p>
          <a:r>
            <a:rPr lang="en-GB"/>
            <a:t>Air fryers work by using super heated air to cook the food. A fan at the top of the fryer blows air down through a heating element. The air passes through and around the food cooking it.</a:t>
          </a:r>
          <a:endParaRPr lang="en-US"/>
        </a:p>
      </dgm:t>
    </dgm:pt>
    <dgm:pt modelId="{2F3B0A2A-A01D-4C0F-B05D-B62C3A2B5515}" type="parTrans" cxnId="{C75987EC-ED1B-45F9-9F93-3F1915EC830A}">
      <dgm:prSet/>
      <dgm:spPr/>
      <dgm:t>
        <a:bodyPr/>
        <a:lstStyle/>
        <a:p>
          <a:endParaRPr lang="en-US"/>
        </a:p>
      </dgm:t>
    </dgm:pt>
    <dgm:pt modelId="{6B2EB9D0-5094-4466-B4DE-3D36FD19E67E}" type="sibTrans" cxnId="{C75987EC-ED1B-45F9-9F93-3F1915EC830A}">
      <dgm:prSet/>
      <dgm:spPr/>
      <dgm:t>
        <a:bodyPr/>
        <a:lstStyle/>
        <a:p>
          <a:endParaRPr lang="en-US"/>
        </a:p>
      </dgm:t>
    </dgm:pt>
    <dgm:pt modelId="{2D4591D9-93C7-4B8A-8C8E-B6075A56F6A6}">
      <dgm:prSet/>
      <dgm:spPr/>
      <dgm:t>
        <a:bodyPr/>
        <a:lstStyle/>
        <a:p>
          <a:r>
            <a:rPr lang="en-GB"/>
            <a:t>An air fryer is basically a hybrid between a deep fryer and a convection oven. </a:t>
          </a:r>
          <a:endParaRPr lang="en-US"/>
        </a:p>
      </dgm:t>
    </dgm:pt>
    <dgm:pt modelId="{78122156-264A-4EBE-B0DD-B3A5C7862222}" type="parTrans" cxnId="{6F702417-3A9E-4166-8F15-07A978FF9A17}">
      <dgm:prSet/>
      <dgm:spPr/>
      <dgm:t>
        <a:bodyPr/>
        <a:lstStyle/>
        <a:p>
          <a:endParaRPr lang="en-US"/>
        </a:p>
      </dgm:t>
    </dgm:pt>
    <dgm:pt modelId="{721ECE93-39BA-4383-B3E8-88AC0EAF5197}" type="sibTrans" cxnId="{6F702417-3A9E-4166-8F15-07A978FF9A17}">
      <dgm:prSet/>
      <dgm:spPr/>
      <dgm:t>
        <a:bodyPr/>
        <a:lstStyle/>
        <a:p>
          <a:endParaRPr lang="en-US"/>
        </a:p>
      </dgm:t>
    </dgm:pt>
    <dgm:pt modelId="{B2BBE740-4CCD-465C-AAA5-85469A6F1DDD}">
      <dgm:prSet/>
      <dgm:spPr/>
      <dgm:t>
        <a:bodyPr/>
        <a:lstStyle/>
        <a:p>
          <a:r>
            <a:rPr lang="en-GB"/>
            <a:t>instead of being placed in hot oil, the food is exposed to very hot, circulating air</a:t>
          </a:r>
          <a:endParaRPr lang="en-US"/>
        </a:p>
      </dgm:t>
    </dgm:pt>
    <dgm:pt modelId="{8632223E-3CF5-4058-9E75-3C5A7DD95E87}" type="parTrans" cxnId="{FFC14701-6900-424C-97F8-F7B2CA2AC961}">
      <dgm:prSet/>
      <dgm:spPr/>
      <dgm:t>
        <a:bodyPr/>
        <a:lstStyle/>
        <a:p>
          <a:endParaRPr lang="en-US"/>
        </a:p>
      </dgm:t>
    </dgm:pt>
    <dgm:pt modelId="{1FFF4657-307A-48A5-BFD7-24BE5028B378}" type="sibTrans" cxnId="{FFC14701-6900-424C-97F8-F7B2CA2AC961}">
      <dgm:prSet/>
      <dgm:spPr/>
      <dgm:t>
        <a:bodyPr/>
        <a:lstStyle/>
        <a:p>
          <a:endParaRPr lang="en-US"/>
        </a:p>
      </dgm:t>
    </dgm:pt>
    <dgm:pt modelId="{4E7A68E2-15A1-4848-B2C4-D7A4C1F8E2EC}" type="pres">
      <dgm:prSet presAssocID="{6A17AA8C-6936-4907-BA39-CFF63B904E92}" presName="Name0" presStyleCnt="0">
        <dgm:presLayoutVars>
          <dgm:dir/>
          <dgm:resizeHandles val="exact"/>
        </dgm:presLayoutVars>
      </dgm:prSet>
      <dgm:spPr/>
    </dgm:pt>
    <dgm:pt modelId="{16D552FD-99D2-49DE-84BB-ED9873909425}" type="pres">
      <dgm:prSet presAssocID="{11680DC5-5931-429E-9650-F3954FD9447C}" presName="node" presStyleLbl="node1" presStyleIdx="0" presStyleCnt="4">
        <dgm:presLayoutVars>
          <dgm:bulletEnabled val="1"/>
        </dgm:presLayoutVars>
      </dgm:prSet>
      <dgm:spPr/>
    </dgm:pt>
    <dgm:pt modelId="{0966FF78-3598-467B-A859-ACA2E833D6A1}" type="pres">
      <dgm:prSet presAssocID="{03211DD7-DF37-4D2F-8BB8-F2ABD2EF5CCD}" presName="sibTrans" presStyleLbl="sibTrans2D1" presStyleIdx="0" presStyleCnt="3"/>
      <dgm:spPr/>
    </dgm:pt>
    <dgm:pt modelId="{3459AB1D-F751-4CA8-9D40-24951BB66BB6}" type="pres">
      <dgm:prSet presAssocID="{03211DD7-DF37-4D2F-8BB8-F2ABD2EF5CCD}" presName="connectorText" presStyleLbl="sibTrans2D1" presStyleIdx="0" presStyleCnt="3"/>
      <dgm:spPr/>
    </dgm:pt>
    <dgm:pt modelId="{5E3C7CC8-321B-4306-B986-2584E7179768}" type="pres">
      <dgm:prSet presAssocID="{51C6B17A-C339-4CC4-94A6-605049C6496D}" presName="node" presStyleLbl="node1" presStyleIdx="1" presStyleCnt="4">
        <dgm:presLayoutVars>
          <dgm:bulletEnabled val="1"/>
        </dgm:presLayoutVars>
      </dgm:prSet>
      <dgm:spPr/>
    </dgm:pt>
    <dgm:pt modelId="{427DE799-19B2-48A3-B39D-9258362687D2}" type="pres">
      <dgm:prSet presAssocID="{6B2EB9D0-5094-4466-B4DE-3D36FD19E67E}" presName="sibTrans" presStyleLbl="sibTrans2D1" presStyleIdx="1" presStyleCnt="3"/>
      <dgm:spPr/>
    </dgm:pt>
    <dgm:pt modelId="{E66FCE04-ED6B-4CE1-A5EB-6760F6D01D5E}" type="pres">
      <dgm:prSet presAssocID="{6B2EB9D0-5094-4466-B4DE-3D36FD19E67E}" presName="connectorText" presStyleLbl="sibTrans2D1" presStyleIdx="1" presStyleCnt="3"/>
      <dgm:spPr/>
    </dgm:pt>
    <dgm:pt modelId="{5395B6BD-A98F-4FFA-B5EB-C3B21EAAF40A}" type="pres">
      <dgm:prSet presAssocID="{2D4591D9-93C7-4B8A-8C8E-B6075A56F6A6}" presName="node" presStyleLbl="node1" presStyleIdx="2" presStyleCnt="4">
        <dgm:presLayoutVars>
          <dgm:bulletEnabled val="1"/>
        </dgm:presLayoutVars>
      </dgm:prSet>
      <dgm:spPr/>
    </dgm:pt>
    <dgm:pt modelId="{A035F24D-8498-4507-88C3-C24FB24812D0}" type="pres">
      <dgm:prSet presAssocID="{721ECE93-39BA-4383-B3E8-88AC0EAF5197}" presName="sibTrans" presStyleLbl="sibTrans2D1" presStyleIdx="2" presStyleCnt="3"/>
      <dgm:spPr/>
    </dgm:pt>
    <dgm:pt modelId="{3AAF4EF3-98BE-4459-B223-6CEF3EB7E46D}" type="pres">
      <dgm:prSet presAssocID="{721ECE93-39BA-4383-B3E8-88AC0EAF5197}" presName="connectorText" presStyleLbl="sibTrans2D1" presStyleIdx="2" presStyleCnt="3"/>
      <dgm:spPr/>
    </dgm:pt>
    <dgm:pt modelId="{6672858E-9A85-47E1-A7AB-39E3FA0FC528}" type="pres">
      <dgm:prSet presAssocID="{B2BBE740-4CCD-465C-AAA5-85469A6F1DDD}" presName="node" presStyleLbl="node1" presStyleIdx="3" presStyleCnt="4">
        <dgm:presLayoutVars>
          <dgm:bulletEnabled val="1"/>
        </dgm:presLayoutVars>
      </dgm:prSet>
      <dgm:spPr/>
    </dgm:pt>
  </dgm:ptLst>
  <dgm:cxnLst>
    <dgm:cxn modelId="{FFC14701-6900-424C-97F8-F7B2CA2AC961}" srcId="{6A17AA8C-6936-4907-BA39-CFF63B904E92}" destId="{B2BBE740-4CCD-465C-AAA5-85469A6F1DDD}" srcOrd="3" destOrd="0" parTransId="{8632223E-3CF5-4058-9E75-3C5A7DD95E87}" sibTransId="{1FFF4657-307A-48A5-BFD7-24BE5028B378}"/>
    <dgm:cxn modelId="{6F702417-3A9E-4166-8F15-07A978FF9A17}" srcId="{6A17AA8C-6936-4907-BA39-CFF63B904E92}" destId="{2D4591D9-93C7-4B8A-8C8E-B6075A56F6A6}" srcOrd="2" destOrd="0" parTransId="{78122156-264A-4EBE-B0DD-B3A5C7862222}" sibTransId="{721ECE93-39BA-4383-B3E8-88AC0EAF5197}"/>
    <dgm:cxn modelId="{13C9131A-074B-4DB2-970F-FADFD0F0A9EC}" type="presOf" srcId="{B2BBE740-4CCD-465C-AAA5-85469A6F1DDD}" destId="{6672858E-9A85-47E1-A7AB-39E3FA0FC528}" srcOrd="0" destOrd="0" presId="urn:microsoft.com/office/officeart/2005/8/layout/process1"/>
    <dgm:cxn modelId="{CD83F92F-B5C0-4A9B-8CE6-B81175EA1D4E}" type="presOf" srcId="{11680DC5-5931-429E-9650-F3954FD9447C}" destId="{16D552FD-99D2-49DE-84BB-ED9873909425}" srcOrd="0" destOrd="0" presId="urn:microsoft.com/office/officeart/2005/8/layout/process1"/>
    <dgm:cxn modelId="{A8B2F03A-8EEC-4AA3-95A3-91BEC8679EFE}" srcId="{6A17AA8C-6936-4907-BA39-CFF63B904E92}" destId="{11680DC5-5931-429E-9650-F3954FD9447C}" srcOrd="0" destOrd="0" parTransId="{A080D12B-8D68-4BB1-B405-10AB50490AF2}" sibTransId="{03211DD7-DF37-4D2F-8BB8-F2ABD2EF5CCD}"/>
    <dgm:cxn modelId="{DFCA1B3C-0942-4943-AEEA-B82F79CCCAAB}" type="presOf" srcId="{2D4591D9-93C7-4B8A-8C8E-B6075A56F6A6}" destId="{5395B6BD-A98F-4FFA-B5EB-C3B21EAAF40A}" srcOrd="0" destOrd="0" presId="urn:microsoft.com/office/officeart/2005/8/layout/process1"/>
    <dgm:cxn modelId="{DE90964D-670A-4E58-8F95-183F6F50E6DF}" type="presOf" srcId="{03211DD7-DF37-4D2F-8BB8-F2ABD2EF5CCD}" destId="{3459AB1D-F751-4CA8-9D40-24951BB66BB6}" srcOrd="1" destOrd="0" presId="urn:microsoft.com/office/officeart/2005/8/layout/process1"/>
    <dgm:cxn modelId="{B683665A-FBD1-4C2B-8F96-FC9BEFAB0FE4}" type="presOf" srcId="{03211DD7-DF37-4D2F-8BB8-F2ABD2EF5CCD}" destId="{0966FF78-3598-467B-A859-ACA2E833D6A1}" srcOrd="0" destOrd="0" presId="urn:microsoft.com/office/officeart/2005/8/layout/process1"/>
    <dgm:cxn modelId="{7F4D2781-241C-40B9-94F4-043A4476799A}" type="presOf" srcId="{6B2EB9D0-5094-4466-B4DE-3D36FD19E67E}" destId="{E66FCE04-ED6B-4CE1-A5EB-6760F6D01D5E}" srcOrd="1" destOrd="0" presId="urn:microsoft.com/office/officeart/2005/8/layout/process1"/>
    <dgm:cxn modelId="{827C7590-661D-475C-B40B-312CC2466FCF}" type="presOf" srcId="{721ECE93-39BA-4383-B3E8-88AC0EAF5197}" destId="{A035F24D-8498-4507-88C3-C24FB24812D0}" srcOrd="0" destOrd="0" presId="urn:microsoft.com/office/officeart/2005/8/layout/process1"/>
    <dgm:cxn modelId="{38260991-1249-4B1F-AFE2-53E768C0C996}" type="presOf" srcId="{6B2EB9D0-5094-4466-B4DE-3D36FD19E67E}" destId="{427DE799-19B2-48A3-B39D-9258362687D2}" srcOrd="0" destOrd="0" presId="urn:microsoft.com/office/officeart/2005/8/layout/process1"/>
    <dgm:cxn modelId="{D99065A1-86D6-4304-A9D3-D66FF9B5C12A}" type="presOf" srcId="{721ECE93-39BA-4383-B3E8-88AC0EAF5197}" destId="{3AAF4EF3-98BE-4459-B223-6CEF3EB7E46D}" srcOrd="1" destOrd="0" presId="urn:microsoft.com/office/officeart/2005/8/layout/process1"/>
    <dgm:cxn modelId="{6FC241BA-E446-4527-B8D5-CBC85666462D}" type="presOf" srcId="{51C6B17A-C339-4CC4-94A6-605049C6496D}" destId="{5E3C7CC8-321B-4306-B986-2584E7179768}" srcOrd="0" destOrd="0" presId="urn:microsoft.com/office/officeart/2005/8/layout/process1"/>
    <dgm:cxn modelId="{C75987EC-ED1B-45F9-9F93-3F1915EC830A}" srcId="{6A17AA8C-6936-4907-BA39-CFF63B904E92}" destId="{51C6B17A-C339-4CC4-94A6-605049C6496D}" srcOrd="1" destOrd="0" parTransId="{2F3B0A2A-A01D-4C0F-B05D-B62C3A2B5515}" sibTransId="{6B2EB9D0-5094-4466-B4DE-3D36FD19E67E}"/>
    <dgm:cxn modelId="{9EBBF9EC-8A9A-438E-A5E8-5E8FC3E7ED56}" type="presOf" srcId="{6A17AA8C-6936-4907-BA39-CFF63B904E92}" destId="{4E7A68E2-15A1-4848-B2C4-D7A4C1F8E2EC}" srcOrd="0" destOrd="0" presId="urn:microsoft.com/office/officeart/2005/8/layout/process1"/>
    <dgm:cxn modelId="{21F6EBB4-5F72-4B5A-808D-A726C9A6FC24}" type="presParOf" srcId="{4E7A68E2-15A1-4848-B2C4-D7A4C1F8E2EC}" destId="{16D552FD-99D2-49DE-84BB-ED9873909425}" srcOrd="0" destOrd="0" presId="urn:microsoft.com/office/officeart/2005/8/layout/process1"/>
    <dgm:cxn modelId="{BD3F8A6A-7F6F-4215-AAF0-9B1177D1A2A3}" type="presParOf" srcId="{4E7A68E2-15A1-4848-B2C4-D7A4C1F8E2EC}" destId="{0966FF78-3598-467B-A859-ACA2E833D6A1}" srcOrd="1" destOrd="0" presId="urn:microsoft.com/office/officeart/2005/8/layout/process1"/>
    <dgm:cxn modelId="{9FBD2B52-0303-4829-A3D1-FE8DDFBA69CC}" type="presParOf" srcId="{0966FF78-3598-467B-A859-ACA2E833D6A1}" destId="{3459AB1D-F751-4CA8-9D40-24951BB66BB6}" srcOrd="0" destOrd="0" presId="urn:microsoft.com/office/officeart/2005/8/layout/process1"/>
    <dgm:cxn modelId="{B655129B-AE3F-45C3-9BA6-F5B22CAEECBA}" type="presParOf" srcId="{4E7A68E2-15A1-4848-B2C4-D7A4C1F8E2EC}" destId="{5E3C7CC8-321B-4306-B986-2584E7179768}" srcOrd="2" destOrd="0" presId="urn:microsoft.com/office/officeart/2005/8/layout/process1"/>
    <dgm:cxn modelId="{512F07FB-D5CF-49B1-9532-EBF759A1CAEA}" type="presParOf" srcId="{4E7A68E2-15A1-4848-B2C4-D7A4C1F8E2EC}" destId="{427DE799-19B2-48A3-B39D-9258362687D2}" srcOrd="3" destOrd="0" presId="urn:microsoft.com/office/officeart/2005/8/layout/process1"/>
    <dgm:cxn modelId="{ACDA363C-461F-445A-9460-C729D8DE85B3}" type="presParOf" srcId="{427DE799-19B2-48A3-B39D-9258362687D2}" destId="{E66FCE04-ED6B-4CE1-A5EB-6760F6D01D5E}" srcOrd="0" destOrd="0" presId="urn:microsoft.com/office/officeart/2005/8/layout/process1"/>
    <dgm:cxn modelId="{93C26A72-CBD2-4B2F-97DC-59AE091918D7}" type="presParOf" srcId="{4E7A68E2-15A1-4848-B2C4-D7A4C1F8E2EC}" destId="{5395B6BD-A98F-4FFA-B5EB-C3B21EAAF40A}" srcOrd="4" destOrd="0" presId="urn:microsoft.com/office/officeart/2005/8/layout/process1"/>
    <dgm:cxn modelId="{8044F72E-4A70-4D17-BE3D-772B1EC603E3}" type="presParOf" srcId="{4E7A68E2-15A1-4848-B2C4-D7A4C1F8E2EC}" destId="{A035F24D-8498-4507-88C3-C24FB24812D0}" srcOrd="5" destOrd="0" presId="urn:microsoft.com/office/officeart/2005/8/layout/process1"/>
    <dgm:cxn modelId="{EA3D70D2-F89E-428C-A2C6-48BAC78ED18A}" type="presParOf" srcId="{A035F24D-8498-4507-88C3-C24FB24812D0}" destId="{3AAF4EF3-98BE-4459-B223-6CEF3EB7E46D}" srcOrd="0" destOrd="0" presId="urn:microsoft.com/office/officeart/2005/8/layout/process1"/>
    <dgm:cxn modelId="{D8D5B42C-86CB-4F01-80E2-E3EF96984485}" type="presParOf" srcId="{4E7A68E2-15A1-4848-B2C4-D7A4C1F8E2EC}" destId="{6672858E-9A85-47E1-A7AB-39E3FA0FC528}"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552FD-99D2-49DE-84BB-ED9873909425}">
      <dsp:nvSpPr>
        <dsp:cNvPr id="0" name=""/>
        <dsp:cNvSpPr/>
      </dsp:nvSpPr>
      <dsp:spPr>
        <a:xfrm>
          <a:off x="2578" y="1198211"/>
          <a:ext cx="1127281" cy="15323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How do they work?</a:t>
          </a:r>
          <a:endParaRPr lang="en-US" sz="900" kern="1200"/>
        </a:p>
      </dsp:txBody>
      <dsp:txXfrm>
        <a:off x="35595" y="1231228"/>
        <a:ext cx="1061247" cy="1466364"/>
      </dsp:txXfrm>
    </dsp:sp>
    <dsp:sp modelId="{0966FF78-3598-467B-A859-ACA2E833D6A1}">
      <dsp:nvSpPr>
        <dsp:cNvPr id="0" name=""/>
        <dsp:cNvSpPr/>
      </dsp:nvSpPr>
      <dsp:spPr>
        <a:xfrm>
          <a:off x="1242588" y="1824628"/>
          <a:ext cx="238983" cy="279565"/>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242588" y="1880541"/>
        <a:ext cx="167288" cy="167739"/>
      </dsp:txXfrm>
    </dsp:sp>
    <dsp:sp modelId="{5E3C7CC8-321B-4306-B986-2584E7179768}">
      <dsp:nvSpPr>
        <dsp:cNvPr id="0" name=""/>
        <dsp:cNvSpPr/>
      </dsp:nvSpPr>
      <dsp:spPr>
        <a:xfrm>
          <a:off x="1580772" y="1198211"/>
          <a:ext cx="1127281" cy="1532398"/>
        </a:xfrm>
        <a:prstGeom prst="roundRect">
          <a:avLst>
            <a:gd name="adj" fmla="val 10000"/>
          </a:avLst>
        </a:prstGeom>
        <a:gradFill rotWithShape="0">
          <a:gsLst>
            <a:gs pos="0">
              <a:schemeClr val="accent2">
                <a:hueOff val="-504213"/>
                <a:satOff val="-79"/>
                <a:lumOff val="3072"/>
                <a:alphaOff val="0"/>
                <a:satMod val="103000"/>
                <a:lumMod val="102000"/>
                <a:tint val="94000"/>
              </a:schemeClr>
            </a:gs>
            <a:gs pos="50000">
              <a:schemeClr val="accent2">
                <a:hueOff val="-504213"/>
                <a:satOff val="-79"/>
                <a:lumOff val="3072"/>
                <a:alphaOff val="0"/>
                <a:satMod val="110000"/>
                <a:lumMod val="100000"/>
                <a:shade val="100000"/>
              </a:schemeClr>
            </a:gs>
            <a:gs pos="100000">
              <a:schemeClr val="accent2">
                <a:hueOff val="-504213"/>
                <a:satOff val="-79"/>
                <a:lumOff val="30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Air fryers work by using super heated air to cook the food. A fan at the top of the fryer blows air down through a heating element. The air passes through and around the food cooking it.</a:t>
          </a:r>
          <a:endParaRPr lang="en-US" sz="900" kern="1200"/>
        </a:p>
      </dsp:txBody>
      <dsp:txXfrm>
        <a:off x="1613789" y="1231228"/>
        <a:ext cx="1061247" cy="1466364"/>
      </dsp:txXfrm>
    </dsp:sp>
    <dsp:sp modelId="{427DE799-19B2-48A3-B39D-9258362687D2}">
      <dsp:nvSpPr>
        <dsp:cNvPr id="0" name=""/>
        <dsp:cNvSpPr/>
      </dsp:nvSpPr>
      <dsp:spPr>
        <a:xfrm>
          <a:off x="2820782" y="1824628"/>
          <a:ext cx="238983" cy="279565"/>
        </a:xfrm>
        <a:prstGeom prst="rightArrow">
          <a:avLst>
            <a:gd name="adj1" fmla="val 60000"/>
            <a:gd name="adj2" fmla="val 50000"/>
          </a:avLst>
        </a:prstGeom>
        <a:gradFill rotWithShape="0">
          <a:gsLst>
            <a:gs pos="0">
              <a:schemeClr val="accent2">
                <a:hueOff val="-756320"/>
                <a:satOff val="-118"/>
                <a:lumOff val="4608"/>
                <a:alphaOff val="0"/>
                <a:satMod val="103000"/>
                <a:lumMod val="102000"/>
                <a:tint val="94000"/>
              </a:schemeClr>
            </a:gs>
            <a:gs pos="50000">
              <a:schemeClr val="accent2">
                <a:hueOff val="-756320"/>
                <a:satOff val="-118"/>
                <a:lumOff val="4608"/>
                <a:alphaOff val="0"/>
                <a:satMod val="110000"/>
                <a:lumMod val="100000"/>
                <a:shade val="100000"/>
              </a:schemeClr>
            </a:gs>
            <a:gs pos="100000">
              <a:schemeClr val="accent2">
                <a:hueOff val="-756320"/>
                <a:satOff val="-118"/>
                <a:lumOff val="4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820782" y="1880541"/>
        <a:ext cx="167288" cy="167739"/>
      </dsp:txXfrm>
    </dsp:sp>
    <dsp:sp modelId="{5395B6BD-A98F-4FFA-B5EB-C3B21EAAF40A}">
      <dsp:nvSpPr>
        <dsp:cNvPr id="0" name=""/>
        <dsp:cNvSpPr/>
      </dsp:nvSpPr>
      <dsp:spPr>
        <a:xfrm>
          <a:off x="3158967" y="1198211"/>
          <a:ext cx="1127281" cy="1532398"/>
        </a:xfrm>
        <a:prstGeom prst="roundRect">
          <a:avLst>
            <a:gd name="adj" fmla="val 10000"/>
          </a:avLst>
        </a:prstGeom>
        <a:gradFill rotWithShape="0">
          <a:gsLst>
            <a:gs pos="0">
              <a:schemeClr val="accent2">
                <a:hueOff val="-1008427"/>
                <a:satOff val="-158"/>
                <a:lumOff val="6144"/>
                <a:alphaOff val="0"/>
                <a:satMod val="103000"/>
                <a:lumMod val="102000"/>
                <a:tint val="94000"/>
              </a:schemeClr>
            </a:gs>
            <a:gs pos="50000">
              <a:schemeClr val="accent2">
                <a:hueOff val="-1008427"/>
                <a:satOff val="-158"/>
                <a:lumOff val="6144"/>
                <a:alphaOff val="0"/>
                <a:satMod val="110000"/>
                <a:lumMod val="100000"/>
                <a:shade val="100000"/>
              </a:schemeClr>
            </a:gs>
            <a:gs pos="100000">
              <a:schemeClr val="accent2">
                <a:hueOff val="-1008427"/>
                <a:satOff val="-158"/>
                <a:lumOff val="61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An air fryer is basically a hybrid between a deep fryer and a convection oven. </a:t>
          </a:r>
          <a:endParaRPr lang="en-US" sz="900" kern="1200"/>
        </a:p>
      </dsp:txBody>
      <dsp:txXfrm>
        <a:off x="3191984" y="1231228"/>
        <a:ext cx="1061247" cy="1466364"/>
      </dsp:txXfrm>
    </dsp:sp>
    <dsp:sp modelId="{A035F24D-8498-4507-88C3-C24FB24812D0}">
      <dsp:nvSpPr>
        <dsp:cNvPr id="0" name=""/>
        <dsp:cNvSpPr/>
      </dsp:nvSpPr>
      <dsp:spPr>
        <a:xfrm>
          <a:off x="4398977" y="1824628"/>
          <a:ext cx="238983" cy="279565"/>
        </a:xfrm>
        <a:prstGeom prst="rightArrow">
          <a:avLst>
            <a:gd name="adj1" fmla="val 60000"/>
            <a:gd name="adj2" fmla="val 50000"/>
          </a:avLst>
        </a:prstGeom>
        <a:gradFill rotWithShape="0">
          <a:gsLst>
            <a:gs pos="0">
              <a:schemeClr val="accent2">
                <a:hueOff val="-1512640"/>
                <a:satOff val="-237"/>
                <a:lumOff val="9216"/>
                <a:alphaOff val="0"/>
                <a:satMod val="103000"/>
                <a:lumMod val="102000"/>
                <a:tint val="94000"/>
              </a:schemeClr>
            </a:gs>
            <a:gs pos="50000">
              <a:schemeClr val="accent2">
                <a:hueOff val="-1512640"/>
                <a:satOff val="-237"/>
                <a:lumOff val="9216"/>
                <a:alphaOff val="0"/>
                <a:satMod val="110000"/>
                <a:lumMod val="100000"/>
                <a:shade val="100000"/>
              </a:schemeClr>
            </a:gs>
            <a:gs pos="100000">
              <a:schemeClr val="accent2">
                <a:hueOff val="-1512640"/>
                <a:satOff val="-237"/>
                <a:lumOff val="92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98977" y="1880541"/>
        <a:ext cx="167288" cy="167739"/>
      </dsp:txXfrm>
    </dsp:sp>
    <dsp:sp modelId="{6672858E-9A85-47E1-A7AB-39E3FA0FC528}">
      <dsp:nvSpPr>
        <dsp:cNvPr id="0" name=""/>
        <dsp:cNvSpPr/>
      </dsp:nvSpPr>
      <dsp:spPr>
        <a:xfrm>
          <a:off x="4737161" y="1198211"/>
          <a:ext cx="1127281" cy="1532398"/>
        </a:xfrm>
        <a:prstGeom prst="roundRect">
          <a:avLst>
            <a:gd name="adj" fmla="val 10000"/>
          </a:avLst>
        </a:prstGeom>
        <a:gradFill rotWithShape="0">
          <a:gsLst>
            <a:gs pos="0">
              <a:schemeClr val="accent2">
                <a:hueOff val="-1512640"/>
                <a:satOff val="-237"/>
                <a:lumOff val="9216"/>
                <a:alphaOff val="0"/>
                <a:satMod val="103000"/>
                <a:lumMod val="102000"/>
                <a:tint val="94000"/>
              </a:schemeClr>
            </a:gs>
            <a:gs pos="50000">
              <a:schemeClr val="accent2">
                <a:hueOff val="-1512640"/>
                <a:satOff val="-237"/>
                <a:lumOff val="9216"/>
                <a:alphaOff val="0"/>
                <a:satMod val="110000"/>
                <a:lumMod val="100000"/>
                <a:shade val="100000"/>
              </a:schemeClr>
            </a:gs>
            <a:gs pos="100000">
              <a:schemeClr val="accent2">
                <a:hueOff val="-1512640"/>
                <a:satOff val="-237"/>
                <a:lumOff val="92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instead of being placed in hot oil, the food is exposed to very hot, circulating air</a:t>
          </a:r>
          <a:endParaRPr lang="en-US" sz="900" kern="1200"/>
        </a:p>
      </dsp:txBody>
      <dsp:txXfrm>
        <a:off x="4770178" y="1231228"/>
        <a:ext cx="1061247" cy="14663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5/22/2023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576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5/22/2023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907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5/22/2023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5704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5/22/2023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4105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5/22/2023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6737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5/22/2023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7325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5/22/2023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60064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5/22/2023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91598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5/22/2023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3852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5/22/2023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2732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5/22/2023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4079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5/22/2023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76077587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6" name="Video 15" descr="Person Cooking On A Steel Pot">
            <a:extLst>
              <a:ext uri="{FF2B5EF4-FFF2-40B4-BE49-F238E27FC236}">
                <a16:creationId xmlns:a16="http://schemas.microsoft.com/office/drawing/2014/main" id="{D56C56FB-A80F-65BF-61FB-DB7AB581F8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7B5DC2-74FC-8700-BEEE-13A309AA8919}"/>
              </a:ext>
            </a:extLst>
          </p:cNvPr>
          <p:cNvSpPr>
            <a:spLocks noGrp="1"/>
          </p:cNvSpPr>
          <p:nvPr>
            <p:ph type="ctrTitle"/>
          </p:nvPr>
        </p:nvSpPr>
        <p:spPr>
          <a:xfrm>
            <a:off x="6775178" y="565846"/>
            <a:ext cx="4958128" cy="3755144"/>
          </a:xfrm>
        </p:spPr>
        <p:txBody>
          <a:bodyPr anchor="b">
            <a:normAutofit/>
          </a:bodyPr>
          <a:lstStyle/>
          <a:p>
            <a:pPr algn="l"/>
            <a:r>
              <a:rPr lang="en-GB" dirty="0">
                <a:solidFill>
                  <a:srgbClr val="FFFFFF"/>
                </a:solidFill>
              </a:rPr>
              <a:t>How cooking methods can impact our health</a:t>
            </a:r>
          </a:p>
        </p:txBody>
      </p:sp>
      <p:sp>
        <p:nvSpPr>
          <p:cNvPr id="3" name="Subtitle 2">
            <a:extLst>
              <a:ext uri="{FF2B5EF4-FFF2-40B4-BE49-F238E27FC236}">
                <a16:creationId xmlns:a16="http://schemas.microsoft.com/office/drawing/2014/main" id="{10EF7C0F-521C-DD43-709C-B6D8B0BA6E45}"/>
              </a:ext>
            </a:extLst>
          </p:cNvPr>
          <p:cNvSpPr>
            <a:spLocks noGrp="1"/>
          </p:cNvSpPr>
          <p:nvPr>
            <p:ph type="subTitle" idx="1"/>
          </p:nvPr>
        </p:nvSpPr>
        <p:spPr>
          <a:xfrm>
            <a:off x="6775178" y="4456143"/>
            <a:ext cx="4958128" cy="1765055"/>
          </a:xfrm>
        </p:spPr>
        <p:txBody>
          <a:bodyPr anchor="t">
            <a:normAutofit/>
          </a:bodyPr>
          <a:lstStyle/>
          <a:p>
            <a:pPr algn="l"/>
            <a:endParaRPr lang="en-GB" sz="2200">
              <a:solidFill>
                <a:srgbClr val="FFFFFF"/>
              </a:solidFill>
            </a:endParaRPr>
          </a:p>
        </p:txBody>
      </p:sp>
    </p:spTree>
    <p:extLst>
      <p:ext uri="{BB962C8B-B14F-4D97-AF65-F5344CB8AC3E}">
        <p14:creationId xmlns:p14="http://schemas.microsoft.com/office/powerpoint/2010/main" val="360198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mute="1">
                <p:cTn id="12" repeatCount="indefinite" fill="hold" display="0">
                  <p:stCondLst>
                    <p:cond delay="indefinite"/>
                  </p:stCondLst>
                </p:cTn>
                <p:tgtEl>
                  <p:spTgt spid="1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Volume indicators">
            <a:extLst>
              <a:ext uri="{FF2B5EF4-FFF2-40B4-BE49-F238E27FC236}">
                <a16:creationId xmlns:a16="http://schemas.microsoft.com/office/drawing/2014/main" id="{BF1DBCB2-B8A2-F8BD-EDA1-CB269E3C07DD}"/>
              </a:ext>
            </a:extLst>
          </p:cNvPr>
          <p:cNvPicPr>
            <a:picLocks noChangeAspect="1"/>
          </p:cNvPicPr>
          <p:nvPr/>
        </p:nvPicPr>
        <p:blipFill rotWithShape="1">
          <a:blip r:embed="rId2">
            <a:alphaModFix/>
          </a:blip>
          <a:srcRect t="12134" b="8919"/>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9167A-3908-77DB-6BF4-30A610338794}"/>
              </a:ext>
            </a:extLst>
          </p:cNvPr>
          <p:cNvSpPr>
            <a:spLocks noGrp="1"/>
          </p:cNvSpPr>
          <p:nvPr>
            <p:ph type="ctrTitle"/>
          </p:nvPr>
        </p:nvSpPr>
        <p:spPr>
          <a:xfrm>
            <a:off x="996275" y="384127"/>
            <a:ext cx="6318925" cy="2587673"/>
          </a:xfrm>
        </p:spPr>
        <p:txBody>
          <a:bodyPr anchor="ctr">
            <a:normAutofit/>
          </a:bodyPr>
          <a:lstStyle/>
          <a:p>
            <a:pPr algn="l"/>
            <a:r>
              <a:rPr lang="en-GB">
                <a:solidFill>
                  <a:srgbClr val="FFFFFF"/>
                </a:solidFill>
              </a:rPr>
              <a:t>Common electric devices used for cooking </a:t>
            </a:r>
          </a:p>
        </p:txBody>
      </p:sp>
      <p:sp>
        <p:nvSpPr>
          <p:cNvPr id="3" name="Subtitle 2">
            <a:extLst>
              <a:ext uri="{FF2B5EF4-FFF2-40B4-BE49-F238E27FC236}">
                <a16:creationId xmlns:a16="http://schemas.microsoft.com/office/drawing/2014/main" id="{014B3072-EF39-3685-8F9D-915380547751}"/>
              </a:ext>
            </a:extLst>
          </p:cNvPr>
          <p:cNvSpPr>
            <a:spLocks noGrp="1"/>
          </p:cNvSpPr>
          <p:nvPr>
            <p:ph type="subTitle" idx="1"/>
          </p:nvPr>
        </p:nvSpPr>
        <p:spPr>
          <a:xfrm>
            <a:off x="7543800" y="384127"/>
            <a:ext cx="3456235" cy="2587673"/>
          </a:xfrm>
        </p:spPr>
        <p:txBody>
          <a:bodyPr anchor="ctr">
            <a:normAutofit/>
          </a:bodyPr>
          <a:lstStyle/>
          <a:p>
            <a:pPr marL="342900" indent="-342900" algn="l">
              <a:lnSpc>
                <a:spcPct val="100000"/>
              </a:lnSpc>
              <a:buFont typeface="Arial" panose="020B0604020202020204" pitchFamily="34" charset="0"/>
              <a:buChar char="•"/>
            </a:pPr>
            <a:r>
              <a:rPr lang="en-GB" sz="1200">
                <a:solidFill>
                  <a:srgbClr val="FFFFFF"/>
                </a:solidFill>
              </a:rPr>
              <a:t>The  microwave oven which was made in 1967</a:t>
            </a:r>
          </a:p>
          <a:p>
            <a:pPr marL="342900" indent="-342900" algn="l">
              <a:lnSpc>
                <a:spcPct val="100000"/>
              </a:lnSpc>
              <a:buFont typeface="Arial" panose="020B0604020202020204" pitchFamily="34" charset="0"/>
              <a:buChar char="•"/>
            </a:pPr>
            <a:r>
              <a:rPr lang="en-GB" sz="1200">
                <a:solidFill>
                  <a:srgbClr val="FFFFFF"/>
                </a:solidFill>
              </a:rPr>
              <a:t>Deep fryer made in 1918</a:t>
            </a:r>
          </a:p>
          <a:p>
            <a:pPr marL="342900" indent="-342900" algn="l">
              <a:lnSpc>
                <a:spcPct val="100000"/>
              </a:lnSpc>
              <a:buFont typeface="Arial" panose="020B0604020202020204" pitchFamily="34" charset="0"/>
              <a:buChar char="•"/>
            </a:pPr>
            <a:r>
              <a:rPr lang="en-GB" sz="1200">
                <a:solidFill>
                  <a:srgbClr val="FFFFFF"/>
                </a:solidFill>
              </a:rPr>
              <a:t>Air fryer made in 2005 which has become more popular in recent years</a:t>
            </a:r>
          </a:p>
          <a:p>
            <a:pPr marL="342900" indent="-342900" algn="l">
              <a:lnSpc>
                <a:spcPct val="100000"/>
              </a:lnSpc>
              <a:buFont typeface="Arial" panose="020B0604020202020204" pitchFamily="34" charset="0"/>
              <a:buChar char="•"/>
            </a:pPr>
            <a:endParaRPr lang="en-GB" sz="1200">
              <a:solidFill>
                <a:srgbClr val="FFFFFF"/>
              </a:solidFill>
            </a:endParaRPr>
          </a:p>
          <a:p>
            <a:pPr marL="342900" indent="-342900" algn="l">
              <a:lnSpc>
                <a:spcPct val="100000"/>
              </a:lnSpc>
              <a:buFont typeface="Arial" panose="020B0604020202020204" pitchFamily="34" charset="0"/>
              <a:buChar char="•"/>
            </a:pPr>
            <a:r>
              <a:rPr lang="en-GB" sz="1200">
                <a:solidFill>
                  <a:srgbClr val="FFFFFF"/>
                </a:solidFill>
              </a:rPr>
              <a:t>These devices may be convenient but how do they effect the food we are fuelling our bodies with?</a:t>
            </a:r>
          </a:p>
          <a:p>
            <a:pPr marL="342900" indent="-342900" algn="l">
              <a:lnSpc>
                <a:spcPct val="100000"/>
              </a:lnSpc>
              <a:buFont typeface="Arial" panose="020B0604020202020204" pitchFamily="34" charset="0"/>
              <a:buChar char="•"/>
            </a:pPr>
            <a:endParaRPr lang="en-GB" sz="1200">
              <a:solidFill>
                <a:srgbClr val="FFFFFF"/>
              </a:solidFill>
            </a:endParaRPr>
          </a:p>
          <a:p>
            <a:pPr marL="342900" indent="-342900" algn="l">
              <a:lnSpc>
                <a:spcPct val="100000"/>
              </a:lnSpc>
              <a:buFont typeface="Arial" panose="020B0604020202020204" pitchFamily="34" charset="0"/>
              <a:buChar char="•"/>
            </a:pPr>
            <a:endParaRPr lang="en-GB" sz="1200">
              <a:solidFill>
                <a:srgbClr val="FFFFFF"/>
              </a:solidFill>
            </a:endParaRPr>
          </a:p>
          <a:p>
            <a:pPr algn="l">
              <a:lnSpc>
                <a:spcPct val="100000"/>
              </a:lnSpc>
            </a:pPr>
            <a:endParaRPr lang="en-GB" sz="1200">
              <a:solidFill>
                <a:srgbClr val="FFFFFF"/>
              </a:solidFill>
            </a:endParaRPr>
          </a:p>
        </p:txBody>
      </p:sp>
    </p:spTree>
    <p:extLst>
      <p:ext uri="{BB962C8B-B14F-4D97-AF65-F5344CB8AC3E}">
        <p14:creationId xmlns:p14="http://schemas.microsoft.com/office/powerpoint/2010/main" val="399518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1">
            <a:extLst>
              <a:ext uri="{FF2B5EF4-FFF2-40B4-BE49-F238E27FC236}">
                <a16:creationId xmlns:a16="http://schemas.microsoft.com/office/drawing/2014/main" id="{32EBE56B-DFF0-4948-83B7-D40B66737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41353D5-D264-A3D9-DCA3-25AF32AA9217}"/>
              </a:ext>
            </a:extLst>
          </p:cNvPr>
          <p:cNvSpPr>
            <a:spLocks noGrp="1"/>
          </p:cNvSpPr>
          <p:nvPr>
            <p:ph type="ctrTitle"/>
          </p:nvPr>
        </p:nvSpPr>
        <p:spPr>
          <a:xfrm>
            <a:off x="996275" y="4071961"/>
            <a:ext cx="5996628" cy="2068081"/>
          </a:xfrm>
        </p:spPr>
        <p:txBody>
          <a:bodyPr anchor="ctr">
            <a:normAutofit/>
          </a:bodyPr>
          <a:lstStyle/>
          <a:p>
            <a:pPr algn="l"/>
            <a:r>
              <a:rPr lang="en-GB"/>
              <a:t>Deep Fryer</a:t>
            </a:r>
          </a:p>
        </p:txBody>
      </p:sp>
      <p:grpSp>
        <p:nvGrpSpPr>
          <p:cNvPr id="30" name="Group 23">
            <a:extLst>
              <a:ext uri="{FF2B5EF4-FFF2-40B4-BE49-F238E27FC236}">
                <a16:creationId xmlns:a16="http://schemas.microsoft.com/office/drawing/2014/main" id="{1349D8E1-A99C-44FA-8E2E-490F99B6FD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67025" y="76200"/>
            <a:ext cx="3997615" cy="6816079"/>
            <a:chOff x="8059620" y="41922"/>
            <a:chExt cx="3997615" cy="6816077"/>
          </a:xfrm>
        </p:grpSpPr>
        <p:pic>
          <p:nvPicPr>
            <p:cNvPr id="25" name="Picture 24">
              <a:extLst>
                <a:ext uri="{FF2B5EF4-FFF2-40B4-BE49-F238E27FC236}">
                  <a16:creationId xmlns:a16="http://schemas.microsoft.com/office/drawing/2014/main" id="{3A84D5F5-1BF3-41EE-B3AD-9714296C22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6" name="Picture 25">
              <a:extLst>
                <a:ext uri="{FF2B5EF4-FFF2-40B4-BE49-F238E27FC236}">
                  <a16:creationId xmlns:a16="http://schemas.microsoft.com/office/drawing/2014/main" id="{571D517A-9243-42DB-94D5-3031618964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3" name="Subtitle 2">
            <a:extLst>
              <a:ext uri="{FF2B5EF4-FFF2-40B4-BE49-F238E27FC236}">
                <a16:creationId xmlns:a16="http://schemas.microsoft.com/office/drawing/2014/main" id="{01BEAF94-1D35-7429-140D-926000DBFA47}"/>
              </a:ext>
            </a:extLst>
          </p:cNvPr>
          <p:cNvSpPr>
            <a:spLocks noGrp="1"/>
          </p:cNvSpPr>
          <p:nvPr>
            <p:ph type="subTitle" idx="1"/>
          </p:nvPr>
        </p:nvSpPr>
        <p:spPr>
          <a:xfrm>
            <a:off x="7185430" y="4058516"/>
            <a:ext cx="3997745" cy="2070574"/>
          </a:xfrm>
        </p:spPr>
        <p:txBody>
          <a:bodyPr anchor="ctr">
            <a:normAutofit/>
          </a:bodyPr>
          <a:lstStyle/>
          <a:p>
            <a:pPr algn="l">
              <a:lnSpc>
                <a:spcPct val="100000"/>
              </a:lnSpc>
            </a:pPr>
            <a:r>
              <a:rPr lang="en-GB" sz="1500" b="1"/>
              <a:t>How do they work? </a:t>
            </a:r>
          </a:p>
          <a:p>
            <a:pPr algn="l">
              <a:lnSpc>
                <a:spcPct val="100000"/>
              </a:lnSpc>
            </a:pPr>
            <a:r>
              <a:rPr lang="en-GB" sz="1500"/>
              <a:t>Deep fryers use a heating element to heat oil to around 400 Fahrenheit , the food is then placed into this hot oil which vaporises the food and simultaneously cooks it. As oil and water don't mix, the product doesn't lose moisture, but rather, is steamed from the inside out.</a:t>
            </a:r>
          </a:p>
          <a:p>
            <a:pPr algn="l">
              <a:lnSpc>
                <a:spcPct val="100000"/>
              </a:lnSpc>
            </a:pPr>
            <a:endParaRPr lang="en-GB" sz="1500"/>
          </a:p>
        </p:txBody>
      </p:sp>
      <p:pic>
        <p:nvPicPr>
          <p:cNvPr id="5" name="Picture 4">
            <a:extLst>
              <a:ext uri="{FF2B5EF4-FFF2-40B4-BE49-F238E27FC236}">
                <a16:creationId xmlns:a16="http://schemas.microsoft.com/office/drawing/2014/main" id="{EA3DA24C-BD19-36EC-6A17-2363D8DB401E}"/>
              </a:ext>
            </a:extLst>
          </p:cNvPr>
          <p:cNvPicPr>
            <a:picLocks noChangeAspect="1"/>
          </p:cNvPicPr>
          <p:nvPr/>
        </p:nvPicPr>
        <p:blipFill>
          <a:blip r:embed="rId3"/>
          <a:stretch>
            <a:fillRect/>
          </a:stretch>
        </p:blipFill>
        <p:spPr>
          <a:xfrm>
            <a:off x="896335" y="544096"/>
            <a:ext cx="5043393" cy="3356149"/>
          </a:xfrm>
          <a:prstGeom prst="rect">
            <a:avLst/>
          </a:prstGeom>
        </p:spPr>
      </p:pic>
      <p:pic>
        <p:nvPicPr>
          <p:cNvPr id="4" name="Picture 3">
            <a:extLst>
              <a:ext uri="{FF2B5EF4-FFF2-40B4-BE49-F238E27FC236}">
                <a16:creationId xmlns:a16="http://schemas.microsoft.com/office/drawing/2014/main" id="{ADE2D39C-5F61-2E64-FA66-EB79563DA866}"/>
              </a:ext>
            </a:extLst>
          </p:cNvPr>
          <p:cNvPicPr>
            <a:picLocks noChangeAspect="1"/>
          </p:cNvPicPr>
          <p:nvPr/>
        </p:nvPicPr>
        <p:blipFill>
          <a:blip r:embed="rId4"/>
          <a:stretch>
            <a:fillRect/>
          </a:stretch>
        </p:blipFill>
        <p:spPr>
          <a:xfrm>
            <a:off x="6186487" y="1425499"/>
            <a:ext cx="5181599" cy="1593342"/>
          </a:xfrm>
          <a:prstGeom prst="rect">
            <a:avLst/>
          </a:prstGeom>
        </p:spPr>
      </p:pic>
    </p:spTree>
    <p:extLst>
      <p:ext uri="{BB962C8B-B14F-4D97-AF65-F5344CB8AC3E}">
        <p14:creationId xmlns:p14="http://schemas.microsoft.com/office/powerpoint/2010/main" val="1139870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EA9B7D-3C08-A177-5A8D-72CCF9593057}"/>
              </a:ext>
            </a:extLst>
          </p:cNvPr>
          <p:cNvSpPr>
            <a:spLocks noGrp="1"/>
          </p:cNvSpPr>
          <p:nvPr>
            <p:ph type="subTitle" idx="1"/>
          </p:nvPr>
        </p:nvSpPr>
        <p:spPr>
          <a:xfrm>
            <a:off x="952107" y="381737"/>
            <a:ext cx="9144000" cy="5428513"/>
          </a:xfrm>
        </p:spPr>
        <p:txBody>
          <a:bodyPr>
            <a:normAutofit/>
          </a:bodyPr>
          <a:lstStyle/>
          <a:p>
            <a:r>
              <a:rPr lang="en-GB" b="1" dirty="0"/>
              <a:t>Does it change the composition of food?</a:t>
            </a:r>
          </a:p>
          <a:p>
            <a:r>
              <a:rPr lang="en-GB" sz="1400" dirty="0"/>
              <a:t>The fat content of food increases due to absorption and retention of oil, which implies an increase in energy intake on average  42% in chips.</a:t>
            </a:r>
          </a:p>
          <a:p>
            <a:r>
              <a:rPr lang="en-GB" sz="1400" dirty="0"/>
              <a:t>It can produce trans fatty acids which are unsaturated fatty acids linked to increased risk of cardiovascular disease.</a:t>
            </a:r>
          </a:p>
          <a:p>
            <a:r>
              <a:rPr lang="en-GB" sz="1400" dirty="0"/>
              <a:t>In general, the content of protein is increased by the frying process due the effect of concentration, because frying is also a process of dehydration.</a:t>
            </a:r>
          </a:p>
          <a:p>
            <a:r>
              <a:rPr lang="en-GB" sz="1400" dirty="0"/>
              <a:t>Loss of vitamins is caused by high temperatures or enzymatic oxidation when investigated the effect on vegetables, an average loss of 14 % and 24 % for vitamin A activity in frying was indicated.</a:t>
            </a:r>
          </a:p>
          <a:p>
            <a:r>
              <a:rPr lang="en-GB" sz="1400" dirty="0"/>
              <a:t>Frying food in oil can cause dangerous compounds to develop, such as acrylamide. This compound forms in certain foods during high-heat cooking methods, acrylamide may have links to the development of some cancers, </a:t>
            </a:r>
          </a:p>
        </p:txBody>
      </p:sp>
      <p:pic>
        <p:nvPicPr>
          <p:cNvPr id="4" name="Picture 3">
            <a:extLst>
              <a:ext uri="{FF2B5EF4-FFF2-40B4-BE49-F238E27FC236}">
                <a16:creationId xmlns:a16="http://schemas.microsoft.com/office/drawing/2014/main" id="{9486372C-DB71-A49C-75EE-6B8789F6DC42}"/>
              </a:ext>
            </a:extLst>
          </p:cNvPr>
          <p:cNvPicPr>
            <a:picLocks noChangeAspect="1"/>
          </p:cNvPicPr>
          <p:nvPr/>
        </p:nvPicPr>
        <p:blipFill>
          <a:blip r:embed="rId2"/>
          <a:stretch>
            <a:fillRect/>
          </a:stretch>
        </p:blipFill>
        <p:spPr>
          <a:xfrm>
            <a:off x="3205114" y="4056913"/>
            <a:ext cx="4867275" cy="2419350"/>
          </a:xfrm>
          <a:prstGeom prst="rect">
            <a:avLst/>
          </a:prstGeom>
        </p:spPr>
      </p:pic>
    </p:spTree>
    <p:extLst>
      <p:ext uri="{BB962C8B-B14F-4D97-AF65-F5344CB8AC3E}">
        <p14:creationId xmlns:p14="http://schemas.microsoft.com/office/powerpoint/2010/main" val="362466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A591107-AFDD-0C3F-0AD9-B80C8FDE7484}"/>
              </a:ext>
            </a:extLst>
          </p:cNvPr>
          <p:cNvSpPr>
            <a:spLocks noGrp="1"/>
          </p:cNvSpPr>
          <p:nvPr>
            <p:ph type="title"/>
          </p:nvPr>
        </p:nvSpPr>
        <p:spPr>
          <a:xfrm>
            <a:off x="6400800" y="461339"/>
            <a:ext cx="5332506" cy="2831136"/>
          </a:xfrm>
        </p:spPr>
        <p:txBody>
          <a:bodyPr>
            <a:normAutofit/>
          </a:bodyPr>
          <a:lstStyle/>
          <a:p>
            <a:r>
              <a:rPr lang="en-GB">
                <a:solidFill>
                  <a:srgbClr val="FFFFFF"/>
                </a:solidFill>
              </a:rPr>
              <a:t>Microwave </a:t>
            </a:r>
          </a:p>
        </p:txBody>
      </p:sp>
      <p:pic>
        <p:nvPicPr>
          <p:cNvPr id="4" name="Picture 3">
            <a:extLst>
              <a:ext uri="{FF2B5EF4-FFF2-40B4-BE49-F238E27FC236}">
                <a16:creationId xmlns:a16="http://schemas.microsoft.com/office/drawing/2014/main" id="{402B82ED-FC98-0C9A-783A-A0288C11592D}"/>
              </a:ext>
            </a:extLst>
          </p:cNvPr>
          <p:cNvPicPr>
            <a:picLocks noChangeAspect="1"/>
          </p:cNvPicPr>
          <p:nvPr/>
        </p:nvPicPr>
        <p:blipFill rotWithShape="1">
          <a:blip r:embed="rId2"/>
          <a:srcRect r="12715"/>
          <a:stretch/>
        </p:blipFill>
        <p:spPr>
          <a:xfrm>
            <a:off x="-3047" y="10"/>
            <a:ext cx="5900804" cy="6857990"/>
          </a:xfrm>
          <a:prstGeom prst="rect">
            <a:avLst/>
          </a:prstGeom>
        </p:spPr>
      </p:pic>
      <p:grpSp>
        <p:nvGrpSpPr>
          <p:cNvPr id="26" name="Group 25">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27" name="Picture 26">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8" name="Picture 27">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3" name="Content Placeholder 2">
            <a:extLst>
              <a:ext uri="{FF2B5EF4-FFF2-40B4-BE49-F238E27FC236}">
                <a16:creationId xmlns:a16="http://schemas.microsoft.com/office/drawing/2014/main" id="{DA8002B4-9D99-9143-37C0-5B534463E6DA}"/>
              </a:ext>
            </a:extLst>
          </p:cNvPr>
          <p:cNvSpPr>
            <a:spLocks noGrp="1"/>
          </p:cNvSpPr>
          <p:nvPr>
            <p:ph idx="1"/>
          </p:nvPr>
        </p:nvSpPr>
        <p:spPr>
          <a:xfrm>
            <a:off x="6400812" y="3429000"/>
            <a:ext cx="5332164" cy="2585613"/>
          </a:xfrm>
        </p:spPr>
        <p:txBody>
          <a:bodyPr>
            <a:normAutofit/>
          </a:bodyPr>
          <a:lstStyle/>
          <a:p>
            <a:r>
              <a:rPr lang="en-GB" sz="1800">
                <a:solidFill>
                  <a:srgbClr val="FFFFFF"/>
                </a:solidFill>
              </a:rPr>
              <a:t>How do they work?</a:t>
            </a:r>
          </a:p>
          <a:p>
            <a:r>
              <a:rPr lang="en-GB" sz="1800">
                <a:solidFill>
                  <a:srgbClr val="FFFFFF"/>
                </a:solidFill>
              </a:rPr>
              <a:t>magnetron inside the oven produces microwaves. The microwaves reflect off the metal interior of the oven and cause the water molecules in food to vibrate. This vibration results in friction between molecules, which produces heat that cooks the food.</a:t>
            </a:r>
          </a:p>
          <a:p>
            <a:endParaRPr lang="en-GB" sz="1800">
              <a:solidFill>
                <a:srgbClr val="FFFFFF"/>
              </a:solidFill>
            </a:endParaRPr>
          </a:p>
        </p:txBody>
      </p:sp>
    </p:spTree>
    <p:extLst>
      <p:ext uri="{BB962C8B-B14F-4D97-AF65-F5344CB8AC3E}">
        <p14:creationId xmlns:p14="http://schemas.microsoft.com/office/powerpoint/2010/main" val="323855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AEE46C66-7932-846D-76CC-644C0960CAF8}"/>
              </a:ext>
            </a:extLst>
          </p:cNvPr>
          <p:cNvPicPr>
            <a:picLocks noChangeAspect="1"/>
          </p:cNvPicPr>
          <p:nvPr/>
        </p:nvPicPr>
        <p:blipFill rotWithShape="1">
          <a:blip r:embed="rId2">
            <a:alphaModFix amt="60000"/>
          </a:blip>
          <a:srcRect t="26725"/>
          <a:stretch/>
        </p:blipFill>
        <p:spPr>
          <a:xfrm>
            <a:off x="20" y="10"/>
            <a:ext cx="12191980" cy="6856614"/>
          </a:xfrm>
          <a:prstGeom prst="rect">
            <a:avLst/>
          </a:prstGeom>
        </p:spPr>
      </p:pic>
      <p:sp>
        <p:nvSpPr>
          <p:cNvPr id="2" name="Title 1">
            <a:extLst>
              <a:ext uri="{FF2B5EF4-FFF2-40B4-BE49-F238E27FC236}">
                <a16:creationId xmlns:a16="http://schemas.microsoft.com/office/drawing/2014/main" id="{A43F0569-ACBB-5A20-8ED8-7377F114B5E1}"/>
              </a:ext>
            </a:extLst>
          </p:cNvPr>
          <p:cNvSpPr>
            <a:spLocks noGrp="1"/>
          </p:cNvSpPr>
          <p:nvPr>
            <p:ph type="title"/>
          </p:nvPr>
        </p:nvSpPr>
        <p:spPr>
          <a:xfrm>
            <a:off x="1198181" y="726066"/>
            <a:ext cx="4795282" cy="5018227"/>
          </a:xfrm>
        </p:spPr>
        <p:txBody>
          <a:bodyPr anchor="ctr">
            <a:normAutofit/>
          </a:bodyPr>
          <a:lstStyle/>
          <a:p>
            <a:r>
              <a:rPr lang="en-GB">
                <a:solidFill>
                  <a:srgbClr val="FFFFFF"/>
                </a:solidFill>
              </a:rPr>
              <a:t>Does it change the composition of food?</a:t>
            </a:r>
            <a:br>
              <a:rPr lang="en-GB">
                <a:solidFill>
                  <a:srgbClr val="FFFFFF"/>
                </a:solidFill>
              </a:rPr>
            </a:br>
            <a:endParaRPr lang="en-GB">
              <a:solidFill>
                <a:srgbClr val="FFFFFF"/>
              </a:solidFill>
            </a:endParaRPr>
          </a:p>
        </p:txBody>
      </p:sp>
      <p:sp>
        <p:nvSpPr>
          <p:cNvPr id="3" name="Content Placeholder 2">
            <a:extLst>
              <a:ext uri="{FF2B5EF4-FFF2-40B4-BE49-F238E27FC236}">
                <a16:creationId xmlns:a16="http://schemas.microsoft.com/office/drawing/2014/main" id="{341BBBF5-8F19-72CC-8102-FA44B0A95268}"/>
              </a:ext>
            </a:extLst>
          </p:cNvPr>
          <p:cNvSpPr>
            <a:spLocks noGrp="1"/>
          </p:cNvSpPr>
          <p:nvPr>
            <p:ph idx="1"/>
          </p:nvPr>
        </p:nvSpPr>
        <p:spPr>
          <a:xfrm>
            <a:off x="6195372" y="726538"/>
            <a:ext cx="4977905" cy="5017076"/>
          </a:xfrm>
        </p:spPr>
        <p:txBody>
          <a:bodyPr anchor="ctr">
            <a:normAutofit/>
          </a:bodyPr>
          <a:lstStyle/>
          <a:p>
            <a:pPr>
              <a:lnSpc>
                <a:spcPct val="100000"/>
              </a:lnSpc>
            </a:pPr>
            <a:r>
              <a:rPr lang="en-GB" sz="1500">
                <a:solidFill>
                  <a:srgbClr val="FFFFFF"/>
                </a:solidFill>
              </a:rPr>
              <a:t>When you microwave a piece of chicken, energy from the microwaves causes the protein molecules to vibrate faster. This can break the hydrogen bonds and sulphur bridges that give the protein chains their specific 3d shape. With a piece of bread, a high enough dose of microwaves will cause the starch and protein molecules to break down and react with each other to create complex organic molecules.</a:t>
            </a:r>
          </a:p>
          <a:p>
            <a:pPr>
              <a:lnSpc>
                <a:spcPct val="100000"/>
              </a:lnSpc>
            </a:pPr>
            <a:r>
              <a:rPr lang="en-GB" sz="1500">
                <a:solidFill>
                  <a:srgbClr val="FFFFFF"/>
                </a:solidFill>
              </a:rPr>
              <a:t>However, microwave cooking is actually one of the least likely forms of cooking to damage nutrients. That's because the longer food cooks, the more nutrients tend to break down, and microwave cooking takes less time. </a:t>
            </a:r>
          </a:p>
          <a:p>
            <a:pPr>
              <a:lnSpc>
                <a:spcPct val="100000"/>
              </a:lnSpc>
            </a:pPr>
            <a:r>
              <a:rPr lang="en-GB" sz="1500">
                <a:solidFill>
                  <a:srgbClr val="FFFFFF"/>
                </a:solidFill>
              </a:rPr>
              <a:t> It is a common misconception that microwaves are linked to an increased risk of cancer, microwaves are an example of non-ionising radiation.</a:t>
            </a:r>
          </a:p>
        </p:txBody>
      </p:sp>
    </p:spTree>
    <p:extLst>
      <p:ext uri="{BB962C8B-B14F-4D97-AF65-F5344CB8AC3E}">
        <p14:creationId xmlns:p14="http://schemas.microsoft.com/office/powerpoint/2010/main" val="397493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0" name="Group 2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25" name="Picture 2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6" name="Picture 2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31822CEB-543F-A823-1D0C-9BDB4C2284D1}"/>
              </a:ext>
            </a:extLst>
          </p:cNvPr>
          <p:cNvSpPr>
            <a:spLocks noGrp="1"/>
          </p:cNvSpPr>
          <p:nvPr>
            <p:ph type="title"/>
          </p:nvPr>
        </p:nvSpPr>
        <p:spPr>
          <a:xfrm>
            <a:off x="5638800" y="586992"/>
            <a:ext cx="5867400" cy="1664573"/>
          </a:xfrm>
        </p:spPr>
        <p:txBody>
          <a:bodyPr>
            <a:normAutofit/>
          </a:bodyPr>
          <a:lstStyle/>
          <a:p>
            <a:r>
              <a:rPr lang="en-GB"/>
              <a:t>Air Fryers</a:t>
            </a:r>
          </a:p>
        </p:txBody>
      </p:sp>
      <p:pic>
        <p:nvPicPr>
          <p:cNvPr id="4" name="Picture 3">
            <a:extLst>
              <a:ext uri="{FF2B5EF4-FFF2-40B4-BE49-F238E27FC236}">
                <a16:creationId xmlns:a16="http://schemas.microsoft.com/office/drawing/2014/main" id="{02E444F3-CB85-3D3F-F21A-9A2EF83AD9FC}"/>
              </a:ext>
            </a:extLst>
          </p:cNvPr>
          <p:cNvPicPr>
            <a:picLocks noChangeAspect="1"/>
          </p:cNvPicPr>
          <p:nvPr/>
        </p:nvPicPr>
        <p:blipFill>
          <a:blip r:embed="rId4"/>
          <a:stretch>
            <a:fillRect/>
          </a:stretch>
        </p:blipFill>
        <p:spPr>
          <a:xfrm>
            <a:off x="606552" y="1109972"/>
            <a:ext cx="4724400" cy="4724400"/>
          </a:xfrm>
          <a:prstGeom prst="rect">
            <a:avLst/>
          </a:prstGeom>
        </p:spPr>
      </p:pic>
      <p:graphicFrame>
        <p:nvGraphicFramePr>
          <p:cNvPr id="5" name="Content Placeholder 2">
            <a:extLst>
              <a:ext uri="{FF2B5EF4-FFF2-40B4-BE49-F238E27FC236}">
                <a16:creationId xmlns:a16="http://schemas.microsoft.com/office/drawing/2014/main" id="{44BC492C-BE65-CC3F-F714-92AC7A57B349}"/>
              </a:ext>
            </a:extLst>
          </p:cNvPr>
          <p:cNvGraphicFramePr>
            <a:graphicFrameLocks noGrp="1"/>
          </p:cNvGraphicFramePr>
          <p:nvPr>
            <p:ph idx="1"/>
            <p:extLst>
              <p:ext uri="{D42A27DB-BD31-4B8C-83A1-F6EECF244321}">
                <p14:modId xmlns:p14="http://schemas.microsoft.com/office/powerpoint/2010/main" val="2315687867"/>
              </p:ext>
            </p:extLst>
          </p:nvPr>
        </p:nvGraphicFramePr>
        <p:xfrm>
          <a:off x="5638860" y="2411653"/>
          <a:ext cx="5867022" cy="39288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7514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A17D-C4E9-F619-C6FE-70F8669EE1C8}"/>
              </a:ext>
            </a:extLst>
          </p:cNvPr>
          <p:cNvSpPr>
            <a:spLocks noGrp="1"/>
          </p:cNvSpPr>
          <p:nvPr>
            <p:ph type="title"/>
          </p:nvPr>
        </p:nvSpPr>
        <p:spPr/>
        <p:txBody>
          <a:bodyPr/>
          <a:lstStyle/>
          <a:p>
            <a:r>
              <a:rPr lang="en-GB" dirty="0"/>
              <a:t>Does it change the composition of food?</a:t>
            </a:r>
          </a:p>
        </p:txBody>
      </p:sp>
      <p:sp>
        <p:nvSpPr>
          <p:cNvPr id="3" name="Content Placeholder 2">
            <a:extLst>
              <a:ext uri="{FF2B5EF4-FFF2-40B4-BE49-F238E27FC236}">
                <a16:creationId xmlns:a16="http://schemas.microsoft.com/office/drawing/2014/main" id="{4D3D66CA-569B-B63B-4E6F-568D572B26D7}"/>
              </a:ext>
            </a:extLst>
          </p:cNvPr>
          <p:cNvSpPr>
            <a:spLocks noGrp="1"/>
          </p:cNvSpPr>
          <p:nvPr>
            <p:ph idx="1"/>
          </p:nvPr>
        </p:nvSpPr>
        <p:spPr/>
        <p:txBody>
          <a:bodyPr>
            <a:normAutofit/>
          </a:bodyPr>
          <a:lstStyle/>
          <a:p>
            <a:r>
              <a:rPr lang="en-GB" dirty="0"/>
              <a:t>There is some evidence that using an air fryer reduces a compound known as acrylamide by up to 90%, compared to deep fat frying. Acrylamide is a chemical substance that is formed when starchy foods, like potatoes, are cooked at high temperatures</a:t>
            </a:r>
          </a:p>
          <a:p>
            <a:pPr marL="0" indent="0">
              <a:buNone/>
            </a:pPr>
            <a:endParaRPr lang="en-GB" dirty="0"/>
          </a:p>
        </p:txBody>
      </p:sp>
    </p:spTree>
    <p:extLst>
      <p:ext uri="{BB962C8B-B14F-4D97-AF65-F5344CB8AC3E}">
        <p14:creationId xmlns:p14="http://schemas.microsoft.com/office/powerpoint/2010/main" val="4125857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2276D-7AAF-2A39-58D4-17A1BDF548C0}"/>
              </a:ext>
            </a:extLst>
          </p:cNvPr>
          <p:cNvSpPr>
            <a:spLocks noGrp="1"/>
          </p:cNvSpPr>
          <p:nvPr>
            <p:ph type="title"/>
          </p:nvPr>
        </p:nvSpPr>
        <p:spPr/>
        <p:txBody>
          <a:bodyPr/>
          <a:lstStyle/>
          <a:p>
            <a:r>
              <a:rPr lang="en-GB" dirty="0"/>
              <a:t>In Conclusion</a:t>
            </a:r>
          </a:p>
        </p:txBody>
      </p:sp>
      <p:sp>
        <p:nvSpPr>
          <p:cNvPr id="3" name="Content Placeholder 2">
            <a:extLst>
              <a:ext uri="{FF2B5EF4-FFF2-40B4-BE49-F238E27FC236}">
                <a16:creationId xmlns:a16="http://schemas.microsoft.com/office/drawing/2014/main" id="{C8C3B757-238B-6363-1406-1F68C4ACB6BC}"/>
              </a:ext>
            </a:extLst>
          </p:cNvPr>
          <p:cNvSpPr>
            <a:spLocks noGrp="1"/>
          </p:cNvSpPr>
          <p:nvPr>
            <p:ph idx="1"/>
          </p:nvPr>
        </p:nvSpPr>
        <p:spPr/>
        <p:txBody>
          <a:bodyPr>
            <a:normAutofit/>
          </a:bodyPr>
          <a:lstStyle/>
          <a:p>
            <a:r>
              <a:rPr lang="en-GB" dirty="0"/>
              <a:t>Unless you eat a clean diet of raw foods, there is no way to preserve all the nutrients in your food . </a:t>
            </a:r>
          </a:p>
          <a:p>
            <a:r>
              <a:rPr lang="en-GB" dirty="0"/>
              <a:t>The bottom line? Heat and water alter the nutrients in the foods we eat. That means the cooking process is bound to deplete at least some of the nutritional value in your food.</a:t>
            </a:r>
          </a:p>
          <a:p>
            <a:r>
              <a:rPr lang="en-GB" dirty="0"/>
              <a:t>However by choosing to use a deep fryer you will be increasing your fat intake and putting your health at a higher risk then by using other methods of cooking such as the </a:t>
            </a:r>
            <a:r>
              <a:rPr lang="en-GB"/>
              <a:t>air fryer or an oven.</a:t>
            </a:r>
            <a:endParaRPr lang="en-GB" dirty="0"/>
          </a:p>
          <a:p>
            <a:endParaRPr lang="en-GB" dirty="0"/>
          </a:p>
        </p:txBody>
      </p:sp>
    </p:spTree>
    <p:extLst>
      <p:ext uri="{BB962C8B-B14F-4D97-AF65-F5344CB8AC3E}">
        <p14:creationId xmlns:p14="http://schemas.microsoft.com/office/powerpoint/2010/main" val="105981085"/>
      </p:ext>
    </p:extLst>
  </p:cSld>
  <p:clrMapOvr>
    <a:masterClrMapping/>
  </p:clrMapOvr>
</p:sld>
</file>

<file path=ppt/theme/theme1.xml><?xml version="1.0" encoding="utf-8"?>
<a:theme xmlns:a="http://schemas.openxmlformats.org/drawingml/2006/main" name="DappledVTI">
  <a:themeElements>
    <a:clrScheme name="AnalogousFromRegularSeedLeftStep">
      <a:dk1>
        <a:srgbClr val="000000"/>
      </a:dk1>
      <a:lt1>
        <a:srgbClr val="FFFFFF"/>
      </a:lt1>
      <a:dk2>
        <a:srgbClr val="312B1B"/>
      </a:dk2>
      <a:lt2>
        <a:srgbClr val="F1F0F3"/>
      </a:lt2>
      <a:accent1>
        <a:srgbClr val="8DAD39"/>
      </a:accent1>
      <a:accent2>
        <a:srgbClr val="B29F2F"/>
      </a:accent2>
      <a:accent3>
        <a:srgbClr val="CD7F43"/>
      </a:accent3>
      <a:accent4>
        <a:srgbClr val="BB3431"/>
      </a:accent4>
      <a:accent5>
        <a:srgbClr val="CD437A"/>
      </a:accent5>
      <a:accent6>
        <a:srgbClr val="BB31A1"/>
      </a:accent6>
      <a:hlink>
        <a:srgbClr val="7E62CA"/>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otalTime>69</TotalTime>
  <Words>706</Words>
  <Application>Microsoft Office PowerPoint</Application>
  <PresentationFormat>Widescreen</PresentationFormat>
  <Paragraphs>35</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Avenir Next LT Pro</vt:lpstr>
      <vt:lpstr>AvenirNext LT Pro Medium</vt:lpstr>
      <vt:lpstr>Sabon Next LT</vt:lpstr>
      <vt:lpstr>DappledVTI</vt:lpstr>
      <vt:lpstr>How cooking methods can impact our health</vt:lpstr>
      <vt:lpstr>Common electric devices used for cooking </vt:lpstr>
      <vt:lpstr>Deep Fryer</vt:lpstr>
      <vt:lpstr>PowerPoint Presentation</vt:lpstr>
      <vt:lpstr>Microwave </vt:lpstr>
      <vt:lpstr>Does it change the composition of food? </vt:lpstr>
      <vt:lpstr>Air Fryers</vt:lpstr>
      <vt:lpstr>Does it change the composition of food?</vt:lpstr>
      <vt:lpstr>In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cooking methods can impact our health</dc:title>
  <dc:creator>LibbyGordon</dc:creator>
  <cp:lastModifiedBy>LibbyGordon</cp:lastModifiedBy>
  <cp:revision>3</cp:revision>
  <dcterms:created xsi:type="dcterms:W3CDTF">2023-05-11T18:24:45Z</dcterms:created>
  <dcterms:modified xsi:type="dcterms:W3CDTF">2023-05-22T14:56:29Z</dcterms:modified>
</cp:coreProperties>
</file>