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57" r:id="rId6"/>
    <p:sldId id="260" r:id="rId7"/>
    <p:sldId id="259" r:id="rId8"/>
    <p:sldId id="264" r:id="rId9"/>
    <p:sldId id="258" r:id="rId10"/>
    <p:sldId id="261" r:id="rId11"/>
    <p:sldId id="262"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BEB9D-56E5-4205-8B3F-A0673DA5BA3F}" v="41" dt="2021-05-09T17:42:02.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108" d="100"/>
          <a:sy n="108"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3A65E-9261-4BAD-ABE1-2E848B986E7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8FEBEC9D-C4CB-4084-A92D-A67A86412F4A}">
      <dgm:prSet/>
      <dgm:spPr/>
      <dgm:t>
        <a:bodyPr/>
        <a:lstStyle/>
        <a:p>
          <a:pPr rtl="0"/>
          <a:r>
            <a:rPr lang="en-GB" baseline="0" dirty="0"/>
            <a:t>There</a:t>
          </a:r>
          <a:r>
            <a:rPr lang="en-GB" baseline="0" dirty="0">
              <a:latin typeface="Rockwell Nova Light"/>
            </a:rPr>
            <a:t>  are</a:t>
          </a:r>
          <a:r>
            <a:rPr lang="en-GB" baseline="0" dirty="0"/>
            <a:t> </a:t>
          </a:r>
          <a:r>
            <a:rPr lang="en-GB" baseline="0" dirty="0">
              <a:latin typeface="Rockwell Nova Light"/>
            </a:rPr>
            <a:t>a </a:t>
          </a:r>
          <a:r>
            <a:rPr lang="en-GB" baseline="0" dirty="0"/>
            <a:t>few risk factors for the development of a brain tumour such as age. With age most tumours occur during older ages such as 85-89, although some types of brain tumours are more common in children.</a:t>
          </a:r>
          <a:r>
            <a:rPr lang="en-GB" baseline="0" dirty="0">
              <a:latin typeface="Rockwell Nova Light"/>
            </a:rPr>
            <a:t> </a:t>
          </a:r>
          <a:endParaRPr lang="en-US" dirty="0"/>
        </a:p>
      </dgm:t>
    </dgm:pt>
    <dgm:pt modelId="{61D61091-DEF5-499E-BC4B-630CD375EC06}" type="parTrans" cxnId="{BA048E62-D788-491E-AE14-C548D5A85813}">
      <dgm:prSet/>
      <dgm:spPr/>
      <dgm:t>
        <a:bodyPr/>
        <a:lstStyle/>
        <a:p>
          <a:endParaRPr lang="en-US"/>
        </a:p>
      </dgm:t>
    </dgm:pt>
    <dgm:pt modelId="{A7AFF960-2818-4E0A-9735-7FC76A2EB260}" type="sibTrans" cxnId="{BA048E62-D788-491E-AE14-C548D5A85813}">
      <dgm:prSet/>
      <dgm:spPr/>
      <dgm:t>
        <a:bodyPr/>
        <a:lstStyle/>
        <a:p>
          <a:endParaRPr lang="en-US"/>
        </a:p>
      </dgm:t>
    </dgm:pt>
    <dgm:pt modelId="{8F5EE0BE-A50F-4EF6-ADB0-941548A57867}">
      <dgm:prSet/>
      <dgm:spPr/>
      <dgm:t>
        <a:bodyPr/>
        <a:lstStyle/>
        <a:p>
          <a:r>
            <a:rPr lang="en-GB" baseline="0"/>
            <a:t>Exposure to radiation, which only accounts for a small scale of brain tumours ; some types of brain tumours are more common in people who have had radiotherapy, CT scans or an x ray of the head. In addition, genetic conditions can also increase the risk of getting a brain tumour.</a:t>
          </a:r>
          <a:endParaRPr lang="en-US"/>
        </a:p>
      </dgm:t>
    </dgm:pt>
    <dgm:pt modelId="{84393454-CC81-4219-8B74-6C37DD533B0E}" type="parTrans" cxnId="{C46584D0-FB8C-445A-8D69-9B573AF543D7}">
      <dgm:prSet/>
      <dgm:spPr/>
      <dgm:t>
        <a:bodyPr/>
        <a:lstStyle/>
        <a:p>
          <a:endParaRPr lang="en-US"/>
        </a:p>
      </dgm:t>
    </dgm:pt>
    <dgm:pt modelId="{B30CDA27-C790-4FC3-B8B7-D76220BFF686}" type="sibTrans" cxnId="{C46584D0-FB8C-445A-8D69-9B573AF543D7}">
      <dgm:prSet/>
      <dgm:spPr/>
      <dgm:t>
        <a:bodyPr/>
        <a:lstStyle/>
        <a:p>
          <a:endParaRPr lang="en-US"/>
        </a:p>
      </dgm:t>
    </dgm:pt>
    <dgm:pt modelId="{35EABD10-CC7E-43F6-8D01-E7427EC4ABB3}" type="pres">
      <dgm:prSet presAssocID="{F2A3A65E-9261-4BAD-ABE1-2E848B986E7B}" presName="linear" presStyleCnt="0">
        <dgm:presLayoutVars>
          <dgm:animLvl val="lvl"/>
          <dgm:resizeHandles val="exact"/>
        </dgm:presLayoutVars>
      </dgm:prSet>
      <dgm:spPr/>
    </dgm:pt>
    <dgm:pt modelId="{396430FA-93D8-4B4A-85D4-1371D12C1113}" type="pres">
      <dgm:prSet presAssocID="{8FEBEC9D-C4CB-4084-A92D-A67A86412F4A}" presName="parentText" presStyleLbl="node1" presStyleIdx="0" presStyleCnt="2">
        <dgm:presLayoutVars>
          <dgm:chMax val="0"/>
          <dgm:bulletEnabled val="1"/>
        </dgm:presLayoutVars>
      </dgm:prSet>
      <dgm:spPr/>
    </dgm:pt>
    <dgm:pt modelId="{4F550C5E-0309-4589-B1A4-E73B81E488FA}" type="pres">
      <dgm:prSet presAssocID="{A7AFF960-2818-4E0A-9735-7FC76A2EB260}" presName="spacer" presStyleCnt="0"/>
      <dgm:spPr/>
    </dgm:pt>
    <dgm:pt modelId="{13A08F75-A78B-40A2-8285-1CA12B54BB9E}" type="pres">
      <dgm:prSet presAssocID="{8F5EE0BE-A50F-4EF6-ADB0-941548A57867}" presName="parentText" presStyleLbl="node1" presStyleIdx="1" presStyleCnt="2">
        <dgm:presLayoutVars>
          <dgm:chMax val="0"/>
          <dgm:bulletEnabled val="1"/>
        </dgm:presLayoutVars>
      </dgm:prSet>
      <dgm:spPr/>
    </dgm:pt>
  </dgm:ptLst>
  <dgm:cxnLst>
    <dgm:cxn modelId="{FA5EF91E-5EEA-412E-A230-EB1DC98F1D6A}" type="presOf" srcId="{8FEBEC9D-C4CB-4084-A92D-A67A86412F4A}" destId="{396430FA-93D8-4B4A-85D4-1371D12C1113}" srcOrd="0" destOrd="0" presId="urn:microsoft.com/office/officeart/2005/8/layout/vList2"/>
    <dgm:cxn modelId="{BA048E62-D788-491E-AE14-C548D5A85813}" srcId="{F2A3A65E-9261-4BAD-ABE1-2E848B986E7B}" destId="{8FEBEC9D-C4CB-4084-A92D-A67A86412F4A}" srcOrd="0" destOrd="0" parTransId="{61D61091-DEF5-499E-BC4B-630CD375EC06}" sibTransId="{A7AFF960-2818-4E0A-9735-7FC76A2EB260}"/>
    <dgm:cxn modelId="{3FBD3CA0-DE39-4392-951D-59DB5CBF78C2}" type="presOf" srcId="{F2A3A65E-9261-4BAD-ABE1-2E848B986E7B}" destId="{35EABD10-CC7E-43F6-8D01-E7427EC4ABB3}" srcOrd="0" destOrd="0" presId="urn:microsoft.com/office/officeart/2005/8/layout/vList2"/>
    <dgm:cxn modelId="{C46584D0-FB8C-445A-8D69-9B573AF543D7}" srcId="{F2A3A65E-9261-4BAD-ABE1-2E848B986E7B}" destId="{8F5EE0BE-A50F-4EF6-ADB0-941548A57867}" srcOrd="1" destOrd="0" parTransId="{84393454-CC81-4219-8B74-6C37DD533B0E}" sibTransId="{B30CDA27-C790-4FC3-B8B7-D76220BFF686}"/>
    <dgm:cxn modelId="{49922EEE-8C64-480C-B3AE-B487C2636440}" type="presOf" srcId="{8F5EE0BE-A50F-4EF6-ADB0-941548A57867}" destId="{13A08F75-A78B-40A2-8285-1CA12B54BB9E}" srcOrd="0" destOrd="0" presId="urn:microsoft.com/office/officeart/2005/8/layout/vList2"/>
    <dgm:cxn modelId="{C8ED6E56-44B7-444F-B76B-7BD76BA7BFDA}" type="presParOf" srcId="{35EABD10-CC7E-43F6-8D01-E7427EC4ABB3}" destId="{396430FA-93D8-4B4A-85D4-1371D12C1113}" srcOrd="0" destOrd="0" presId="urn:microsoft.com/office/officeart/2005/8/layout/vList2"/>
    <dgm:cxn modelId="{7E60248A-C34F-46F9-862E-A3FE2033C240}" type="presParOf" srcId="{35EABD10-CC7E-43F6-8D01-E7427EC4ABB3}" destId="{4F550C5E-0309-4589-B1A4-E73B81E488FA}" srcOrd="1" destOrd="0" presId="urn:microsoft.com/office/officeart/2005/8/layout/vList2"/>
    <dgm:cxn modelId="{E60821BA-7280-46D0-9D6A-7DA0839F81EF}" type="presParOf" srcId="{35EABD10-CC7E-43F6-8D01-E7427EC4ABB3}" destId="{13A08F75-A78B-40A2-8285-1CA12B54BB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B2ACA-BF1F-422A-8385-A683BDFF65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F555D1-B070-4D9A-874A-1BDEC56DC804}">
      <dgm:prSet/>
      <dgm:spPr/>
      <dgm:t>
        <a:bodyPr/>
        <a:lstStyle/>
        <a:p>
          <a:r>
            <a:rPr lang="en-GB" dirty="0"/>
            <a:t>Brain tumours are the leading cause of death within males of 20-39 and the forth leading death for females within this age group. </a:t>
          </a:r>
          <a:endParaRPr lang="en-US" dirty="0"/>
        </a:p>
      </dgm:t>
    </dgm:pt>
    <dgm:pt modelId="{F38D398B-5FAC-4C1B-BC1C-759DCDBF24C3}" type="parTrans" cxnId="{002B5BA9-79B3-42A5-8B50-DE7A1742FA81}">
      <dgm:prSet/>
      <dgm:spPr/>
      <dgm:t>
        <a:bodyPr/>
        <a:lstStyle/>
        <a:p>
          <a:endParaRPr lang="en-US"/>
        </a:p>
      </dgm:t>
    </dgm:pt>
    <dgm:pt modelId="{3E47D5F5-F00C-4C6A-9ECB-F78061527DE5}" type="sibTrans" cxnId="{002B5BA9-79B3-42A5-8B50-DE7A1742FA81}">
      <dgm:prSet/>
      <dgm:spPr/>
      <dgm:t>
        <a:bodyPr/>
        <a:lstStyle/>
        <a:p>
          <a:endParaRPr lang="en-US"/>
        </a:p>
      </dgm:t>
    </dgm:pt>
    <dgm:pt modelId="{5A10AD87-53A3-4039-A22F-4E4B2192B849}">
      <dgm:prSet/>
      <dgm:spPr/>
      <dgm:t>
        <a:bodyPr/>
        <a:lstStyle/>
        <a:p>
          <a:r>
            <a:rPr lang="en-GB"/>
            <a:t>Overall, the rates of getting a primary brain and CNS tumours are higher in females (58% of diagnoses) than in males (42%)</a:t>
          </a:r>
          <a:endParaRPr lang="en-US"/>
        </a:p>
      </dgm:t>
    </dgm:pt>
    <dgm:pt modelId="{3804B6B1-EFED-46C3-B881-303EB0991622}" type="parTrans" cxnId="{BF0395B9-FBFC-4BD9-B58E-3FB9AF2CD612}">
      <dgm:prSet/>
      <dgm:spPr/>
      <dgm:t>
        <a:bodyPr/>
        <a:lstStyle/>
        <a:p>
          <a:endParaRPr lang="en-US"/>
        </a:p>
      </dgm:t>
    </dgm:pt>
    <dgm:pt modelId="{609BB82E-0F12-49A2-8F4F-8EA4824B80BE}" type="sibTrans" cxnId="{BF0395B9-FBFC-4BD9-B58E-3FB9AF2CD612}">
      <dgm:prSet/>
      <dgm:spPr/>
      <dgm:t>
        <a:bodyPr/>
        <a:lstStyle/>
        <a:p>
          <a:endParaRPr lang="en-US"/>
        </a:p>
      </dgm:t>
    </dgm:pt>
    <dgm:pt modelId="{CD3B8B12-104A-446B-8DBD-06765A4B01BB}">
      <dgm:prSet/>
      <dgm:spPr/>
      <dgm:t>
        <a:bodyPr/>
        <a:lstStyle/>
        <a:p>
          <a:r>
            <a:rPr lang="en-GB"/>
            <a:t>Non-malignant brain tumours occur significantly more often in females (64%) than in males (36%)</a:t>
          </a:r>
          <a:endParaRPr lang="en-US"/>
        </a:p>
      </dgm:t>
    </dgm:pt>
    <dgm:pt modelId="{F3F0F9BC-0F0E-4673-86E0-00A8403887F9}" type="parTrans" cxnId="{DBE1F192-9E42-4B4A-936C-A8F31E38B860}">
      <dgm:prSet/>
      <dgm:spPr/>
      <dgm:t>
        <a:bodyPr/>
        <a:lstStyle/>
        <a:p>
          <a:endParaRPr lang="en-US"/>
        </a:p>
      </dgm:t>
    </dgm:pt>
    <dgm:pt modelId="{D58578E1-78D5-44EE-BEF9-CAD7EC4ED2D6}" type="sibTrans" cxnId="{DBE1F192-9E42-4B4A-936C-A8F31E38B860}">
      <dgm:prSet/>
      <dgm:spPr/>
      <dgm:t>
        <a:bodyPr/>
        <a:lstStyle/>
        <a:p>
          <a:endParaRPr lang="en-US"/>
        </a:p>
      </dgm:t>
    </dgm:pt>
    <dgm:pt modelId="{357ABB5F-9DF9-420F-859A-EAACB42376EF}">
      <dgm:prSet/>
      <dgm:spPr/>
      <dgm:t>
        <a:bodyPr/>
        <a:lstStyle/>
        <a:p>
          <a:r>
            <a:rPr lang="en-GB"/>
            <a:t>Malignant brain tumours occur slightly more often in males (56%) than in females (44%)</a:t>
          </a:r>
          <a:endParaRPr lang="en-US"/>
        </a:p>
      </dgm:t>
    </dgm:pt>
    <dgm:pt modelId="{CECF2F09-623E-4CEC-A1E5-D022A2F0DBF5}" type="parTrans" cxnId="{F3BB16DC-1E09-45F0-BEA1-03DABBF57276}">
      <dgm:prSet/>
      <dgm:spPr/>
      <dgm:t>
        <a:bodyPr/>
        <a:lstStyle/>
        <a:p>
          <a:endParaRPr lang="en-US"/>
        </a:p>
      </dgm:t>
    </dgm:pt>
    <dgm:pt modelId="{EC86C825-B8AD-494C-8069-0DEBC783E5FD}" type="sibTrans" cxnId="{F3BB16DC-1E09-45F0-BEA1-03DABBF57276}">
      <dgm:prSet/>
      <dgm:spPr/>
      <dgm:t>
        <a:bodyPr/>
        <a:lstStyle/>
        <a:p>
          <a:endParaRPr lang="en-US"/>
        </a:p>
      </dgm:t>
    </dgm:pt>
    <dgm:pt modelId="{53ECD605-FB63-4AA0-8F68-707C64528D5C}">
      <dgm:prSet/>
      <dgm:spPr/>
      <dgm:t>
        <a:bodyPr/>
        <a:lstStyle/>
        <a:p>
          <a:r>
            <a:rPr lang="en-GB" dirty="0"/>
            <a:t>Incidence rates for specific brain tumour types vary, for example, glioblastoma diagnosis are more common in males, while meningioma diagnosis are more common in females. </a:t>
          </a:r>
          <a:endParaRPr lang="en-US" dirty="0"/>
        </a:p>
      </dgm:t>
    </dgm:pt>
    <dgm:pt modelId="{C976B58B-8851-4D30-83F2-1FF9CF08EB2B}" type="parTrans" cxnId="{057AA69F-6651-4CD8-A4FD-B982D6BA7B81}">
      <dgm:prSet/>
      <dgm:spPr/>
      <dgm:t>
        <a:bodyPr/>
        <a:lstStyle/>
        <a:p>
          <a:endParaRPr lang="en-US"/>
        </a:p>
      </dgm:t>
    </dgm:pt>
    <dgm:pt modelId="{9B82273D-8B9D-4415-8B3C-000FD0E27136}" type="sibTrans" cxnId="{057AA69F-6651-4CD8-A4FD-B982D6BA7B81}">
      <dgm:prSet/>
      <dgm:spPr/>
      <dgm:t>
        <a:bodyPr/>
        <a:lstStyle/>
        <a:p>
          <a:endParaRPr lang="en-US"/>
        </a:p>
      </dgm:t>
    </dgm:pt>
    <dgm:pt modelId="{4DCD13A5-C78D-4103-A93B-FBBEDBCA3417}" type="pres">
      <dgm:prSet presAssocID="{E67B2ACA-BF1F-422A-8385-A683BDFF659D}" presName="diagram" presStyleCnt="0">
        <dgm:presLayoutVars>
          <dgm:dir/>
          <dgm:resizeHandles val="exact"/>
        </dgm:presLayoutVars>
      </dgm:prSet>
      <dgm:spPr/>
    </dgm:pt>
    <dgm:pt modelId="{B980C150-1233-496B-A628-FDAEFE65B5C1}" type="pres">
      <dgm:prSet presAssocID="{2EF555D1-B070-4D9A-874A-1BDEC56DC804}" presName="node" presStyleLbl="node1" presStyleIdx="0" presStyleCnt="5">
        <dgm:presLayoutVars>
          <dgm:bulletEnabled val="1"/>
        </dgm:presLayoutVars>
      </dgm:prSet>
      <dgm:spPr/>
    </dgm:pt>
    <dgm:pt modelId="{DC1E9648-76B3-4836-AF90-2AD2B2FC2765}" type="pres">
      <dgm:prSet presAssocID="{3E47D5F5-F00C-4C6A-9ECB-F78061527DE5}" presName="sibTrans" presStyleCnt="0"/>
      <dgm:spPr/>
    </dgm:pt>
    <dgm:pt modelId="{9FD09DC8-1DF2-4BA4-B74C-D5E9111168C3}" type="pres">
      <dgm:prSet presAssocID="{5A10AD87-53A3-4039-A22F-4E4B2192B849}" presName="node" presStyleLbl="node1" presStyleIdx="1" presStyleCnt="5">
        <dgm:presLayoutVars>
          <dgm:bulletEnabled val="1"/>
        </dgm:presLayoutVars>
      </dgm:prSet>
      <dgm:spPr/>
    </dgm:pt>
    <dgm:pt modelId="{73FF762B-38CC-42DD-A59B-EA47D3ABBED0}" type="pres">
      <dgm:prSet presAssocID="{609BB82E-0F12-49A2-8F4F-8EA4824B80BE}" presName="sibTrans" presStyleCnt="0"/>
      <dgm:spPr/>
    </dgm:pt>
    <dgm:pt modelId="{D7F8907F-94D8-4912-926C-C181F1AA4B65}" type="pres">
      <dgm:prSet presAssocID="{CD3B8B12-104A-446B-8DBD-06765A4B01BB}" presName="node" presStyleLbl="node1" presStyleIdx="2" presStyleCnt="5">
        <dgm:presLayoutVars>
          <dgm:bulletEnabled val="1"/>
        </dgm:presLayoutVars>
      </dgm:prSet>
      <dgm:spPr/>
    </dgm:pt>
    <dgm:pt modelId="{20EF9948-1E96-4A0E-9EF5-1FF100328A2E}" type="pres">
      <dgm:prSet presAssocID="{D58578E1-78D5-44EE-BEF9-CAD7EC4ED2D6}" presName="sibTrans" presStyleCnt="0"/>
      <dgm:spPr/>
    </dgm:pt>
    <dgm:pt modelId="{02952F45-CFCC-40D1-867E-F0E17983CE25}" type="pres">
      <dgm:prSet presAssocID="{357ABB5F-9DF9-420F-859A-EAACB42376EF}" presName="node" presStyleLbl="node1" presStyleIdx="3" presStyleCnt="5">
        <dgm:presLayoutVars>
          <dgm:bulletEnabled val="1"/>
        </dgm:presLayoutVars>
      </dgm:prSet>
      <dgm:spPr/>
    </dgm:pt>
    <dgm:pt modelId="{F0EEF9E8-E061-49EE-AFC3-BF718BA455AF}" type="pres">
      <dgm:prSet presAssocID="{EC86C825-B8AD-494C-8069-0DEBC783E5FD}" presName="sibTrans" presStyleCnt="0"/>
      <dgm:spPr/>
    </dgm:pt>
    <dgm:pt modelId="{710F8548-F199-468A-A977-C8A2054B3076}" type="pres">
      <dgm:prSet presAssocID="{53ECD605-FB63-4AA0-8F68-707C64528D5C}" presName="node" presStyleLbl="node1" presStyleIdx="4" presStyleCnt="5">
        <dgm:presLayoutVars>
          <dgm:bulletEnabled val="1"/>
        </dgm:presLayoutVars>
      </dgm:prSet>
      <dgm:spPr/>
    </dgm:pt>
  </dgm:ptLst>
  <dgm:cxnLst>
    <dgm:cxn modelId="{69311905-7E39-48BE-BD20-651DE224F61C}" type="presOf" srcId="{5A10AD87-53A3-4039-A22F-4E4B2192B849}" destId="{9FD09DC8-1DF2-4BA4-B74C-D5E9111168C3}" srcOrd="0" destOrd="0" presId="urn:microsoft.com/office/officeart/2005/8/layout/default"/>
    <dgm:cxn modelId="{5CB3B246-2691-4B17-AF36-9C9C5552D6E5}" type="presOf" srcId="{2EF555D1-B070-4D9A-874A-1BDEC56DC804}" destId="{B980C150-1233-496B-A628-FDAEFE65B5C1}" srcOrd="0" destOrd="0" presId="urn:microsoft.com/office/officeart/2005/8/layout/default"/>
    <dgm:cxn modelId="{203D3573-4D75-44B7-8EFB-E255E6986E2A}" type="presOf" srcId="{357ABB5F-9DF9-420F-859A-EAACB42376EF}" destId="{02952F45-CFCC-40D1-867E-F0E17983CE25}" srcOrd="0" destOrd="0" presId="urn:microsoft.com/office/officeart/2005/8/layout/default"/>
    <dgm:cxn modelId="{A5E74854-43CF-489A-9DB5-1ADADA23C736}" type="presOf" srcId="{CD3B8B12-104A-446B-8DBD-06765A4B01BB}" destId="{D7F8907F-94D8-4912-926C-C181F1AA4B65}" srcOrd="0" destOrd="0" presId="urn:microsoft.com/office/officeart/2005/8/layout/default"/>
    <dgm:cxn modelId="{DBE1F192-9E42-4B4A-936C-A8F31E38B860}" srcId="{E67B2ACA-BF1F-422A-8385-A683BDFF659D}" destId="{CD3B8B12-104A-446B-8DBD-06765A4B01BB}" srcOrd="2" destOrd="0" parTransId="{F3F0F9BC-0F0E-4673-86E0-00A8403887F9}" sibTransId="{D58578E1-78D5-44EE-BEF9-CAD7EC4ED2D6}"/>
    <dgm:cxn modelId="{057AA69F-6651-4CD8-A4FD-B982D6BA7B81}" srcId="{E67B2ACA-BF1F-422A-8385-A683BDFF659D}" destId="{53ECD605-FB63-4AA0-8F68-707C64528D5C}" srcOrd="4" destOrd="0" parTransId="{C976B58B-8851-4D30-83F2-1FF9CF08EB2B}" sibTransId="{9B82273D-8B9D-4415-8B3C-000FD0E27136}"/>
    <dgm:cxn modelId="{3B3ED6A8-121C-4248-B3A7-526940E11182}" type="presOf" srcId="{E67B2ACA-BF1F-422A-8385-A683BDFF659D}" destId="{4DCD13A5-C78D-4103-A93B-FBBEDBCA3417}" srcOrd="0" destOrd="0" presId="urn:microsoft.com/office/officeart/2005/8/layout/default"/>
    <dgm:cxn modelId="{002B5BA9-79B3-42A5-8B50-DE7A1742FA81}" srcId="{E67B2ACA-BF1F-422A-8385-A683BDFF659D}" destId="{2EF555D1-B070-4D9A-874A-1BDEC56DC804}" srcOrd="0" destOrd="0" parTransId="{F38D398B-5FAC-4C1B-BC1C-759DCDBF24C3}" sibTransId="{3E47D5F5-F00C-4C6A-9ECB-F78061527DE5}"/>
    <dgm:cxn modelId="{88026CB2-72B6-484F-866E-FCD51C99C72C}" type="presOf" srcId="{53ECD605-FB63-4AA0-8F68-707C64528D5C}" destId="{710F8548-F199-468A-A977-C8A2054B3076}" srcOrd="0" destOrd="0" presId="urn:microsoft.com/office/officeart/2005/8/layout/default"/>
    <dgm:cxn modelId="{BF0395B9-FBFC-4BD9-B58E-3FB9AF2CD612}" srcId="{E67B2ACA-BF1F-422A-8385-A683BDFF659D}" destId="{5A10AD87-53A3-4039-A22F-4E4B2192B849}" srcOrd="1" destOrd="0" parTransId="{3804B6B1-EFED-46C3-B881-303EB0991622}" sibTransId="{609BB82E-0F12-49A2-8F4F-8EA4824B80BE}"/>
    <dgm:cxn modelId="{F3BB16DC-1E09-45F0-BEA1-03DABBF57276}" srcId="{E67B2ACA-BF1F-422A-8385-A683BDFF659D}" destId="{357ABB5F-9DF9-420F-859A-EAACB42376EF}" srcOrd="3" destOrd="0" parTransId="{CECF2F09-623E-4CEC-A1E5-D022A2F0DBF5}" sibTransId="{EC86C825-B8AD-494C-8069-0DEBC783E5FD}"/>
    <dgm:cxn modelId="{AC4374A1-1C96-4A74-A20E-C2EB4680EA67}" type="presParOf" srcId="{4DCD13A5-C78D-4103-A93B-FBBEDBCA3417}" destId="{B980C150-1233-496B-A628-FDAEFE65B5C1}" srcOrd="0" destOrd="0" presId="urn:microsoft.com/office/officeart/2005/8/layout/default"/>
    <dgm:cxn modelId="{7DF6A310-519A-4040-AE78-77E337A8D324}" type="presParOf" srcId="{4DCD13A5-C78D-4103-A93B-FBBEDBCA3417}" destId="{DC1E9648-76B3-4836-AF90-2AD2B2FC2765}" srcOrd="1" destOrd="0" presId="urn:microsoft.com/office/officeart/2005/8/layout/default"/>
    <dgm:cxn modelId="{6C4F109A-6B90-4C18-88F8-355671AF42BD}" type="presParOf" srcId="{4DCD13A5-C78D-4103-A93B-FBBEDBCA3417}" destId="{9FD09DC8-1DF2-4BA4-B74C-D5E9111168C3}" srcOrd="2" destOrd="0" presId="urn:microsoft.com/office/officeart/2005/8/layout/default"/>
    <dgm:cxn modelId="{3DDA4D1B-107B-4067-B6BC-F0BCD6CCEFB3}" type="presParOf" srcId="{4DCD13A5-C78D-4103-A93B-FBBEDBCA3417}" destId="{73FF762B-38CC-42DD-A59B-EA47D3ABBED0}" srcOrd="3" destOrd="0" presId="urn:microsoft.com/office/officeart/2005/8/layout/default"/>
    <dgm:cxn modelId="{58127E06-DAD6-4DED-8D33-D30BC73AFF5E}" type="presParOf" srcId="{4DCD13A5-C78D-4103-A93B-FBBEDBCA3417}" destId="{D7F8907F-94D8-4912-926C-C181F1AA4B65}" srcOrd="4" destOrd="0" presId="urn:microsoft.com/office/officeart/2005/8/layout/default"/>
    <dgm:cxn modelId="{EB4CB855-C216-4140-B453-79D73FE7163F}" type="presParOf" srcId="{4DCD13A5-C78D-4103-A93B-FBBEDBCA3417}" destId="{20EF9948-1E96-4A0E-9EF5-1FF100328A2E}" srcOrd="5" destOrd="0" presId="urn:microsoft.com/office/officeart/2005/8/layout/default"/>
    <dgm:cxn modelId="{18D44CE5-A0C2-4DB2-8DBD-75BAFAF066CD}" type="presParOf" srcId="{4DCD13A5-C78D-4103-A93B-FBBEDBCA3417}" destId="{02952F45-CFCC-40D1-867E-F0E17983CE25}" srcOrd="6" destOrd="0" presId="urn:microsoft.com/office/officeart/2005/8/layout/default"/>
    <dgm:cxn modelId="{CA998798-30EA-4886-BC24-1DE46FC4858B}" type="presParOf" srcId="{4DCD13A5-C78D-4103-A93B-FBBEDBCA3417}" destId="{F0EEF9E8-E061-49EE-AFC3-BF718BA455AF}" srcOrd="7" destOrd="0" presId="urn:microsoft.com/office/officeart/2005/8/layout/default"/>
    <dgm:cxn modelId="{02FF1CEB-988A-4C71-973E-49562ED05B58}" type="presParOf" srcId="{4DCD13A5-C78D-4103-A93B-FBBEDBCA3417}" destId="{710F8548-F199-468A-A977-C8A2054B307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430FA-93D8-4B4A-85D4-1371D12C1113}">
      <dsp:nvSpPr>
        <dsp:cNvPr id="0" name=""/>
        <dsp:cNvSpPr/>
      </dsp:nvSpPr>
      <dsp:spPr>
        <a:xfrm>
          <a:off x="0" y="105422"/>
          <a:ext cx="6188689" cy="256756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baseline="0" dirty="0"/>
            <a:t>There</a:t>
          </a:r>
          <a:r>
            <a:rPr lang="en-GB" sz="2200" kern="1200" baseline="0" dirty="0">
              <a:latin typeface="Rockwell Nova Light"/>
            </a:rPr>
            <a:t>  are</a:t>
          </a:r>
          <a:r>
            <a:rPr lang="en-GB" sz="2200" kern="1200" baseline="0" dirty="0"/>
            <a:t> </a:t>
          </a:r>
          <a:r>
            <a:rPr lang="en-GB" sz="2200" kern="1200" baseline="0" dirty="0">
              <a:latin typeface="Rockwell Nova Light"/>
            </a:rPr>
            <a:t>a </a:t>
          </a:r>
          <a:r>
            <a:rPr lang="en-GB" sz="2200" kern="1200" baseline="0" dirty="0"/>
            <a:t>few risk factors for the development of a brain tumour such as age. With age most tumours occur during older ages such as 85-89, although some types of brain tumours are more common in children.</a:t>
          </a:r>
          <a:r>
            <a:rPr lang="en-GB" sz="2200" kern="1200" baseline="0" dirty="0">
              <a:latin typeface="Rockwell Nova Light"/>
            </a:rPr>
            <a:t> </a:t>
          </a:r>
          <a:endParaRPr lang="en-US" sz="2200" kern="1200" dirty="0"/>
        </a:p>
      </dsp:txBody>
      <dsp:txXfrm>
        <a:off x="125338" y="230760"/>
        <a:ext cx="5938013" cy="2316889"/>
      </dsp:txXfrm>
    </dsp:sp>
    <dsp:sp modelId="{13A08F75-A78B-40A2-8285-1CA12B54BB9E}">
      <dsp:nvSpPr>
        <dsp:cNvPr id="0" name=""/>
        <dsp:cNvSpPr/>
      </dsp:nvSpPr>
      <dsp:spPr>
        <a:xfrm>
          <a:off x="0" y="2736348"/>
          <a:ext cx="6188689" cy="2567565"/>
        </a:xfrm>
        <a:prstGeom prst="roundRect">
          <a:avLst/>
        </a:prstGeom>
        <a:gradFill rotWithShape="0">
          <a:gsLst>
            <a:gs pos="0">
              <a:schemeClr val="accent2">
                <a:hueOff val="-1481680"/>
                <a:satOff val="-85"/>
                <a:lumOff val="5882"/>
                <a:alphaOff val="0"/>
                <a:lumMod val="110000"/>
                <a:satMod val="105000"/>
                <a:tint val="67000"/>
              </a:schemeClr>
            </a:gs>
            <a:gs pos="50000">
              <a:schemeClr val="accent2">
                <a:hueOff val="-1481680"/>
                <a:satOff val="-85"/>
                <a:lumOff val="5882"/>
                <a:alphaOff val="0"/>
                <a:lumMod val="105000"/>
                <a:satMod val="103000"/>
                <a:tint val="73000"/>
              </a:schemeClr>
            </a:gs>
            <a:gs pos="100000">
              <a:schemeClr val="accent2">
                <a:hueOff val="-1481680"/>
                <a:satOff val="-85"/>
                <a:lumOff val="5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baseline="0"/>
            <a:t>Exposure to radiation, which only accounts for a small scale of brain tumours ; some types of brain tumours are more common in people who have had radiotherapy, CT scans or an x ray of the head. In addition, genetic conditions can also increase the risk of getting a brain tumour.</a:t>
          </a:r>
          <a:endParaRPr lang="en-US" sz="2200" kern="1200"/>
        </a:p>
      </dsp:txBody>
      <dsp:txXfrm>
        <a:off x="125338" y="2861686"/>
        <a:ext cx="5938013" cy="2316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0C150-1233-496B-A628-FDAEFE65B5C1}">
      <dsp:nvSpPr>
        <dsp:cNvPr id="0" name=""/>
        <dsp:cNvSpPr/>
      </dsp:nvSpPr>
      <dsp:spPr>
        <a:xfrm>
          <a:off x="184393" y="2494"/>
          <a:ext cx="3237355" cy="1942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Brain tumours are the leading cause of death within males of 20-39 and the forth leading death for females within this age group. </a:t>
          </a:r>
          <a:endParaRPr lang="en-US" sz="1800" kern="1200" dirty="0"/>
        </a:p>
      </dsp:txBody>
      <dsp:txXfrm>
        <a:off x="184393" y="2494"/>
        <a:ext cx="3237355" cy="1942413"/>
      </dsp:txXfrm>
    </dsp:sp>
    <dsp:sp modelId="{9FD09DC8-1DF2-4BA4-B74C-D5E9111168C3}">
      <dsp:nvSpPr>
        <dsp:cNvPr id="0" name=""/>
        <dsp:cNvSpPr/>
      </dsp:nvSpPr>
      <dsp:spPr>
        <a:xfrm>
          <a:off x="3745484" y="2494"/>
          <a:ext cx="3237355" cy="1942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Overall, the rates of getting a primary brain and CNS tumours are higher in females (58% of diagnoses) than in males (42%)</a:t>
          </a:r>
          <a:endParaRPr lang="en-US" sz="1800" kern="1200"/>
        </a:p>
      </dsp:txBody>
      <dsp:txXfrm>
        <a:off x="3745484" y="2494"/>
        <a:ext cx="3237355" cy="1942413"/>
      </dsp:txXfrm>
    </dsp:sp>
    <dsp:sp modelId="{D7F8907F-94D8-4912-926C-C181F1AA4B65}">
      <dsp:nvSpPr>
        <dsp:cNvPr id="0" name=""/>
        <dsp:cNvSpPr/>
      </dsp:nvSpPr>
      <dsp:spPr>
        <a:xfrm>
          <a:off x="7306576" y="2494"/>
          <a:ext cx="3237355" cy="1942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Non-malignant brain tumours occur significantly more often in females (64%) than in males (36%)</a:t>
          </a:r>
          <a:endParaRPr lang="en-US" sz="1800" kern="1200"/>
        </a:p>
      </dsp:txBody>
      <dsp:txXfrm>
        <a:off x="7306576" y="2494"/>
        <a:ext cx="3237355" cy="1942413"/>
      </dsp:txXfrm>
    </dsp:sp>
    <dsp:sp modelId="{02952F45-CFCC-40D1-867E-F0E17983CE25}">
      <dsp:nvSpPr>
        <dsp:cNvPr id="0" name=""/>
        <dsp:cNvSpPr/>
      </dsp:nvSpPr>
      <dsp:spPr>
        <a:xfrm>
          <a:off x="1964938" y="2268643"/>
          <a:ext cx="3237355" cy="1942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Malignant brain tumours occur slightly more often in males (56%) than in females (44%)</a:t>
          </a:r>
          <a:endParaRPr lang="en-US" sz="1800" kern="1200"/>
        </a:p>
      </dsp:txBody>
      <dsp:txXfrm>
        <a:off x="1964938" y="2268643"/>
        <a:ext cx="3237355" cy="1942413"/>
      </dsp:txXfrm>
    </dsp:sp>
    <dsp:sp modelId="{710F8548-F199-468A-A977-C8A2054B3076}">
      <dsp:nvSpPr>
        <dsp:cNvPr id="0" name=""/>
        <dsp:cNvSpPr/>
      </dsp:nvSpPr>
      <dsp:spPr>
        <a:xfrm>
          <a:off x="5526030" y="2268643"/>
          <a:ext cx="3237355" cy="19424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Incidence rates for specific brain tumour types vary, for example, glioblastoma diagnosis are more common in males, while meningioma diagnosis are more common in females. </a:t>
          </a:r>
          <a:endParaRPr lang="en-US" sz="1800" kern="1200" dirty="0"/>
        </a:p>
      </dsp:txBody>
      <dsp:txXfrm>
        <a:off x="5526030" y="2268643"/>
        <a:ext cx="3237355" cy="19424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May 10,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1440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May 10,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0128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May 10,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015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May 10,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5310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May 10,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2045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May 10,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2119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May 10,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6845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May 10,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261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May 10,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0001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May 10,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6373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May 10,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5100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May 10,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737556"/>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89" r:id="rId7"/>
    <p:sldLayoutId id="2147483688" r:id="rId8"/>
    <p:sldLayoutId id="2147483687" r:id="rId9"/>
    <p:sldLayoutId id="2147483686" r:id="rId10"/>
    <p:sldLayoutId id="2147483679"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7F81A-98E7-42BD-B5D0-D619EDC9875C}"/>
              </a:ext>
            </a:extLst>
          </p:cNvPr>
          <p:cNvSpPr>
            <a:spLocks noGrp="1"/>
          </p:cNvSpPr>
          <p:nvPr>
            <p:ph type="ctrTitle"/>
          </p:nvPr>
        </p:nvSpPr>
        <p:spPr>
          <a:xfrm>
            <a:off x="6480000" y="1449388"/>
            <a:ext cx="5015638" cy="2075012"/>
          </a:xfrm>
        </p:spPr>
        <p:txBody>
          <a:bodyPr>
            <a:normAutofit/>
          </a:bodyPr>
          <a:lstStyle/>
          <a:p>
            <a:r>
              <a:rPr lang="en-GB" dirty="0"/>
              <a:t>Brain Tumours</a:t>
            </a:r>
          </a:p>
        </p:txBody>
      </p:sp>
      <p:sp>
        <p:nvSpPr>
          <p:cNvPr id="3" name="Subtitle 2">
            <a:extLst>
              <a:ext uri="{FF2B5EF4-FFF2-40B4-BE49-F238E27FC236}">
                <a16:creationId xmlns:a16="http://schemas.microsoft.com/office/drawing/2014/main" id="{1D766DB8-8E46-4ACB-AF86-07E8B09CAE9D}"/>
              </a:ext>
            </a:extLst>
          </p:cNvPr>
          <p:cNvSpPr>
            <a:spLocks noGrp="1"/>
          </p:cNvSpPr>
          <p:nvPr>
            <p:ph type="subTitle" idx="1"/>
          </p:nvPr>
        </p:nvSpPr>
        <p:spPr>
          <a:xfrm>
            <a:off x="6480000" y="3830398"/>
            <a:ext cx="5015638" cy="1219439"/>
          </a:xfrm>
        </p:spPr>
        <p:txBody>
          <a:bodyPr>
            <a:normAutofit/>
          </a:bodyPr>
          <a:lstStyle/>
          <a:p>
            <a:r>
              <a:rPr lang="en-GB" dirty="0"/>
              <a:t>By Melissa Bickerdike</a:t>
            </a:r>
          </a:p>
        </p:txBody>
      </p:sp>
      <p:pic>
        <p:nvPicPr>
          <p:cNvPr id="4" name="Picture 3" descr="A cloud in the sky&#10;&#10;Description automatically generated with low confidence">
            <a:extLst>
              <a:ext uri="{FF2B5EF4-FFF2-40B4-BE49-F238E27FC236}">
                <a16:creationId xmlns:a16="http://schemas.microsoft.com/office/drawing/2014/main" id="{D978C1D7-C84A-494A-99F6-54820875D710}"/>
              </a:ext>
            </a:extLst>
          </p:cNvPr>
          <p:cNvPicPr>
            <a:picLocks noChangeAspect="1"/>
          </p:cNvPicPr>
          <p:nvPr/>
        </p:nvPicPr>
        <p:blipFill rotWithShape="1">
          <a:blip r:embed="rId2"/>
          <a:srcRect l="13915"/>
          <a:stretch/>
        </p:blipFill>
        <p:spPr>
          <a:xfrm>
            <a:off x="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13" name="Group 1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13496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35A7E019-CB6B-4722-A3E6-A9C72AC77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C2F4FC39-1ACF-4ED9-8F0E-C9837184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3CA60-FA16-4028-A977-5A0539F42868}"/>
              </a:ext>
            </a:extLst>
          </p:cNvPr>
          <p:cNvSpPr>
            <a:spLocks noGrp="1"/>
          </p:cNvSpPr>
          <p:nvPr>
            <p:ph type="title"/>
          </p:nvPr>
        </p:nvSpPr>
        <p:spPr>
          <a:xfrm>
            <a:off x="4561200" y="619200"/>
            <a:ext cx="6923812" cy="1477328"/>
          </a:xfrm>
        </p:spPr>
        <p:txBody>
          <a:bodyPr wrap="square" anchor="ctr">
            <a:normAutofit/>
          </a:bodyPr>
          <a:lstStyle/>
          <a:p>
            <a:r>
              <a:rPr lang="en-GB" u="sng" dirty="0">
                <a:effectLst>
                  <a:outerShdw blurRad="38100" dist="38100" dir="2700000" algn="tl">
                    <a:srgbClr val="000000">
                      <a:alpha val="43137"/>
                    </a:srgbClr>
                  </a:outerShdw>
                </a:effectLst>
              </a:rPr>
              <a:t>How are brain tumours formed?</a:t>
            </a:r>
          </a:p>
        </p:txBody>
      </p:sp>
      <p:pic>
        <p:nvPicPr>
          <p:cNvPr id="4" name="Picture 3">
            <a:extLst>
              <a:ext uri="{FF2B5EF4-FFF2-40B4-BE49-F238E27FC236}">
                <a16:creationId xmlns:a16="http://schemas.microsoft.com/office/drawing/2014/main" id="{9935CC53-45A4-43EA-B61F-47AD32F9A969}"/>
              </a:ext>
            </a:extLst>
          </p:cNvPr>
          <p:cNvPicPr>
            <a:picLocks noChangeAspect="1"/>
          </p:cNvPicPr>
          <p:nvPr/>
        </p:nvPicPr>
        <p:blipFill rotWithShape="1">
          <a:blip r:embed="rId2"/>
          <a:srcRect r="1" b="1742"/>
          <a:stretch/>
        </p:blipFill>
        <p:spPr>
          <a:xfrm>
            <a:off x="4" y="5"/>
            <a:ext cx="3813557" cy="3249613"/>
          </a:xfrm>
          <a:custGeom>
            <a:avLst/>
            <a:gdLst/>
            <a:ahLst/>
            <a:cxnLst/>
            <a:rect l="l" t="t" r="r" b="b"/>
            <a:pathLst>
              <a:path w="3008928" h="3249613">
                <a:moveTo>
                  <a:pt x="0" y="0"/>
                </a:moveTo>
                <a:lnTo>
                  <a:pt x="3004565" y="0"/>
                </a:lnTo>
                <a:lnTo>
                  <a:pt x="3004599" y="3068"/>
                </a:lnTo>
                <a:cubicBezTo>
                  <a:pt x="3012646" y="873735"/>
                  <a:pt x="3000173" y="2260308"/>
                  <a:pt x="3007918" y="3158934"/>
                </a:cubicBezTo>
                <a:lnTo>
                  <a:pt x="3008928" y="3249613"/>
                </a:lnTo>
                <a:lnTo>
                  <a:pt x="0" y="3249613"/>
                </a:lnTo>
                <a:close/>
              </a:path>
            </a:pathLst>
          </a:custGeom>
        </p:spPr>
      </p:pic>
      <p:sp>
        <p:nvSpPr>
          <p:cNvPr id="3" name="Content Placeholder 2">
            <a:extLst>
              <a:ext uri="{FF2B5EF4-FFF2-40B4-BE49-F238E27FC236}">
                <a16:creationId xmlns:a16="http://schemas.microsoft.com/office/drawing/2014/main" id="{C69B2982-49CF-4BEF-8ACB-2D1C9B2AD784}"/>
              </a:ext>
            </a:extLst>
          </p:cNvPr>
          <p:cNvSpPr>
            <a:spLocks noGrp="1"/>
          </p:cNvSpPr>
          <p:nvPr>
            <p:ph idx="1"/>
          </p:nvPr>
        </p:nvSpPr>
        <p:spPr>
          <a:xfrm>
            <a:off x="4561200" y="2541600"/>
            <a:ext cx="6923813" cy="3216273"/>
          </a:xfrm>
        </p:spPr>
        <p:txBody>
          <a:bodyPr vert="horz" lIns="0" tIns="0" rIns="0" bIns="0" rtlCol="0" anchor="t">
            <a:normAutofit/>
          </a:bodyPr>
          <a:lstStyle/>
          <a:p>
            <a:r>
              <a:rPr lang="en-GB">
                <a:solidFill>
                  <a:srgbClr val="FFFFFF"/>
                </a:solidFill>
              </a:rPr>
              <a:t> The brain tumour will first develop into a primary tumour. There are two types of brain tumours -malignant tumours which can spread to other parts of the body to form secondary tumours and is 30% of all brain tumours. Benign  tumours which make up 70% of brain tumours and do not spread. Malignant tumours if not treated straight away can spread and form secondary tumours, making treatment harder.</a:t>
            </a:r>
          </a:p>
        </p:txBody>
      </p:sp>
      <p:pic>
        <p:nvPicPr>
          <p:cNvPr id="5" name="Picture 4">
            <a:extLst>
              <a:ext uri="{FF2B5EF4-FFF2-40B4-BE49-F238E27FC236}">
                <a16:creationId xmlns:a16="http://schemas.microsoft.com/office/drawing/2014/main" id="{DEF75BA7-7E01-44B8-9FF7-A91E5CE92137}"/>
              </a:ext>
            </a:extLst>
          </p:cNvPr>
          <p:cNvPicPr>
            <a:picLocks noChangeAspect="1"/>
          </p:cNvPicPr>
          <p:nvPr/>
        </p:nvPicPr>
        <p:blipFill rotWithShape="1">
          <a:blip r:embed="rId3"/>
          <a:srcRect l="433" r="26920" b="1"/>
          <a:stretch/>
        </p:blipFill>
        <p:spPr>
          <a:xfrm>
            <a:off x="-3" y="3249608"/>
            <a:ext cx="3854210" cy="3608388"/>
          </a:xfrm>
          <a:custGeom>
            <a:avLst/>
            <a:gdLst/>
            <a:ahLst/>
            <a:cxnLst/>
            <a:rect l="l" t="t" r="r" b="b"/>
            <a:pathLst>
              <a:path w="3041003" h="3608388">
                <a:moveTo>
                  <a:pt x="0" y="3608388"/>
                </a:moveTo>
                <a:lnTo>
                  <a:pt x="3008928" y="3608388"/>
                </a:lnTo>
                <a:lnTo>
                  <a:pt x="3010299" y="3485156"/>
                </a:lnTo>
                <a:cubicBezTo>
                  <a:pt x="3013149" y="3282573"/>
                  <a:pt x="3017474" y="3115716"/>
                  <a:pt x="3023912" y="3000268"/>
                </a:cubicBezTo>
                <a:cubicBezTo>
                  <a:pt x="3054432" y="2589788"/>
                  <a:pt x="3039172" y="1392554"/>
                  <a:pt x="3016282" y="240930"/>
                </a:cubicBezTo>
                <a:lnTo>
                  <a:pt x="3011292" y="0"/>
                </a:lnTo>
                <a:lnTo>
                  <a:pt x="0" y="0"/>
                </a:lnTo>
                <a:close/>
              </a:path>
            </a:pathLst>
          </a:custGeom>
        </p:spPr>
      </p:pic>
    </p:spTree>
    <p:extLst>
      <p:ext uri="{BB962C8B-B14F-4D97-AF65-F5344CB8AC3E}">
        <p14:creationId xmlns:p14="http://schemas.microsoft.com/office/powerpoint/2010/main" val="176309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9D5F7-F8D6-46E5-B165-C7FE88503CD3}"/>
              </a:ext>
            </a:extLst>
          </p:cNvPr>
          <p:cNvSpPr>
            <a:spLocks noGrp="1"/>
          </p:cNvSpPr>
          <p:nvPr>
            <p:ph type="title"/>
          </p:nvPr>
        </p:nvSpPr>
        <p:spPr>
          <a:xfrm>
            <a:off x="720000" y="619200"/>
            <a:ext cx="4991961" cy="1477328"/>
          </a:xfrm>
        </p:spPr>
        <p:txBody>
          <a:bodyPr wrap="square" anchor="ctr">
            <a:normAutofit/>
          </a:bodyPr>
          <a:lstStyle/>
          <a:p>
            <a:r>
              <a:rPr lang="en-GB" u="sng" dirty="0"/>
              <a:t>The grading system for tumours.</a:t>
            </a:r>
          </a:p>
        </p:txBody>
      </p:sp>
      <p:sp>
        <p:nvSpPr>
          <p:cNvPr id="3" name="Content Placeholder 2">
            <a:extLst>
              <a:ext uri="{FF2B5EF4-FFF2-40B4-BE49-F238E27FC236}">
                <a16:creationId xmlns:a16="http://schemas.microsoft.com/office/drawing/2014/main" id="{6A506F78-66B8-468D-A8D3-311921E03842}"/>
              </a:ext>
            </a:extLst>
          </p:cNvPr>
          <p:cNvSpPr>
            <a:spLocks noGrp="1"/>
          </p:cNvSpPr>
          <p:nvPr>
            <p:ph idx="1"/>
          </p:nvPr>
        </p:nvSpPr>
        <p:spPr>
          <a:xfrm>
            <a:off x="720000" y="2541600"/>
            <a:ext cx="4991962" cy="3216273"/>
          </a:xfrm>
        </p:spPr>
        <p:txBody>
          <a:bodyPr vert="horz" lIns="0" tIns="0" rIns="0" bIns="0" rtlCol="0" anchor="t">
            <a:normAutofit/>
          </a:bodyPr>
          <a:lstStyle/>
          <a:p>
            <a:pPr marL="0" indent="0">
              <a:lnSpc>
                <a:spcPct val="110000"/>
              </a:lnSpc>
              <a:buNone/>
            </a:pPr>
            <a:r>
              <a:rPr lang="en-GB" sz="1600">
                <a:solidFill>
                  <a:srgbClr val="FFFFFF"/>
                </a:solidFill>
              </a:rPr>
              <a:t>There are various types of primary malignant brain tumours. The different types develop through different types of cells in the brain. The graded scale is 1-4, as the grading system increases due to the tumour becomes more aggressive, treatment therefore varies on the grade of the tumour.</a:t>
            </a:r>
          </a:p>
          <a:p>
            <a:pPr marL="0" indent="0">
              <a:lnSpc>
                <a:spcPct val="110000"/>
              </a:lnSpc>
              <a:buNone/>
            </a:pPr>
            <a:r>
              <a:rPr lang="en-GB" sz="1600" dirty="0"/>
              <a:t>The NHS has a grading system for types of brain tumours. Brain Tumours are graded on how fast they grow and how likely they are to grow back after treatment.</a:t>
            </a:r>
          </a:p>
        </p:txBody>
      </p:sp>
      <p:pic>
        <p:nvPicPr>
          <p:cNvPr id="4" name="Picture 3">
            <a:extLst>
              <a:ext uri="{FF2B5EF4-FFF2-40B4-BE49-F238E27FC236}">
                <a16:creationId xmlns:a16="http://schemas.microsoft.com/office/drawing/2014/main" id="{BA5D0A74-271B-43B1-A963-5D8FC9EF8F58}"/>
              </a:ext>
            </a:extLst>
          </p:cNvPr>
          <p:cNvPicPr>
            <a:picLocks noChangeAspect="1"/>
          </p:cNvPicPr>
          <p:nvPr/>
        </p:nvPicPr>
        <p:blipFill rotWithShape="1">
          <a:blip r:embed="rId2"/>
          <a:srcRect l="23595" r="8925"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162592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DA345-D863-4B43-B254-890F9AE0D668}"/>
              </a:ext>
            </a:extLst>
          </p:cNvPr>
          <p:cNvSpPr>
            <a:spLocks noGrp="1"/>
          </p:cNvSpPr>
          <p:nvPr>
            <p:ph type="title"/>
          </p:nvPr>
        </p:nvSpPr>
        <p:spPr>
          <a:xfrm>
            <a:off x="720000" y="619200"/>
            <a:ext cx="3107463" cy="5510138"/>
          </a:xfrm>
        </p:spPr>
        <p:txBody>
          <a:bodyPr>
            <a:normAutofit/>
          </a:bodyPr>
          <a:lstStyle/>
          <a:p>
            <a:r>
              <a:rPr lang="en-GB" u="sng" dirty="0"/>
              <a:t>Risk factors for a brain tumour</a:t>
            </a:r>
          </a:p>
        </p:txBody>
      </p:sp>
      <p:sp useBgFill="1">
        <p:nvSpPr>
          <p:cNvPr id="27" name="Freeform: Shape 26">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9" name="Content Placeholder 2">
            <a:extLst>
              <a:ext uri="{FF2B5EF4-FFF2-40B4-BE49-F238E27FC236}">
                <a16:creationId xmlns:a16="http://schemas.microsoft.com/office/drawing/2014/main" id="{104827A9-D45D-42D6-A84C-9013CC3081AC}"/>
              </a:ext>
            </a:extLst>
          </p:cNvPr>
          <p:cNvGraphicFramePr>
            <a:graphicFrameLocks noGrp="1"/>
          </p:cNvGraphicFramePr>
          <p:nvPr>
            <p:ph idx="1"/>
            <p:extLst>
              <p:ext uri="{D42A27DB-BD31-4B8C-83A1-F6EECF244321}">
                <p14:modId xmlns:p14="http://schemas.microsoft.com/office/powerpoint/2010/main" val="4085822680"/>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02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12FC-EA11-4D1C-BBEF-EEF898DBC98F}"/>
              </a:ext>
            </a:extLst>
          </p:cNvPr>
          <p:cNvSpPr>
            <a:spLocks noGrp="1"/>
          </p:cNvSpPr>
          <p:nvPr>
            <p:ph type="title"/>
          </p:nvPr>
        </p:nvSpPr>
        <p:spPr>
          <a:xfrm>
            <a:off x="720000" y="619200"/>
            <a:ext cx="10728322" cy="936223"/>
          </a:xfrm>
        </p:spPr>
        <p:txBody>
          <a:bodyPr/>
          <a:lstStyle/>
          <a:p>
            <a:r>
              <a:rPr lang="en-GB" u="sng" dirty="0"/>
              <a:t>Brain tumours by gender</a:t>
            </a:r>
          </a:p>
        </p:txBody>
      </p:sp>
      <p:graphicFrame>
        <p:nvGraphicFramePr>
          <p:cNvPr id="6" name="Content Placeholder 2">
            <a:extLst>
              <a:ext uri="{FF2B5EF4-FFF2-40B4-BE49-F238E27FC236}">
                <a16:creationId xmlns:a16="http://schemas.microsoft.com/office/drawing/2014/main" id="{9D5449F9-AD89-4A0D-BA88-18B3C0F4D150}"/>
              </a:ext>
            </a:extLst>
          </p:cNvPr>
          <p:cNvGraphicFramePr>
            <a:graphicFrameLocks noGrp="1"/>
          </p:cNvGraphicFramePr>
          <p:nvPr>
            <p:ph idx="1"/>
            <p:extLst>
              <p:ext uri="{D42A27DB-BD31-4B8C-83A1-F6EECF244321}">
                <p14:modId xmlns:p14="http://schemas.microsoft.com/office/powerpoint/2010/main" val="1962012300"/>
              </p:ext>
            </p:extLst>
          </p:nvPr>
        </p:nvGraphicFramePr>
        <p:xfrm>
          <a:off x="720000" y="1555424"/>
          <a:ext cx="10728325" cy="421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15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3C395-D09C-4025-AEBB-6A8C40066B8E}"/>
              </a:ext>
            </a:extLst>
          </p:cNvPr>
          <p:cNvSpPr>
            <a:spLocks noGrp="1"/>
          </p:cNvSpPr>
          <p:nvPr>
            <p:ph type="title"/>
          </p:nvPr>
        </p:nvSpPr>
        <p:spPr>
          <a:xfrm>
            <a:off x="720000" y="619200"/>
            <a:ext cx="4991961" cy="1477328"/>
          </a:xfrm>
        </p:spPr>
        <p:txBody>
          <a:bodyPr wrap="square" anchor="ctr">
            <a:normAutofit/>
          </a:bodyPr>
          <a:lstStyle/>
          <a:p>
            <a:r>
              <a:rPr lang="en-GB" b="1" i="1" u="sng" dirty="0"/>
              <a:t>The symptoms of brain tumours.</a:t>
            </a:r>
          </a:p>
        </p:txBody>
      </p:sp>
      <p:sp>
        <p:nvSpPr>
          <p:cNvPr id="3" name="Content Placeholder 2">
            <a:extLst>
              <a:ext uri="{FF2B5EF4-FFF2-40B4-BE49-F238E27FC236}">
                <a16:creationId xmlns:a16="http://schemas.microsoft.com/office/drawing/2014/main" id="{57A89FB1-D6C1-42B7-BD62-85E26E3A3234}"/>
              </a:ext>
            </a:extLst>
          </p:cNvPr>
          <p:cNvSpPr>
            <a:spLocks noGrp="1"/>
          </p:cNvSpPr>
          <p:nvPr>
            <p:ph idx="1"/>
          </p:nvPr>
        </p:nvSpPr>
        <p:spPr>
          <a:xfrm>
            <a:off x="720000" y="2541600"/>
            <a:ext cx="4991962" cy="3216273"/>
          </a:xfrm>
        </p:spPr>
        <p:txBody>
          <a:bodyPr vert="horz" lIns="0" tIns="0" rIns="0" bIns="0" rtlCol="0" anchor="t">
            <a:normAutofit/>
          </a:bodyPr>
          <a:lstStyle/>
          <a:p>
            <a:pPr>
              <a:lnSpc>
                <a:spcPct val="110000"/>
              </a:lnSpc>
            </a:pPr>
            <a:r>
              <a:rPr lang="en-GB" sz="1600" dirty="0">
                <a:solidFill>
                  <a:srgbClr val="FFFFFF"/>
                </a:solidFill>
              </a:rPr>
              <a:t>The first signs of a brain tumour is irritability, drowsiness, numbness and dizziness. Interestingly the tumour does not just affect you physically but also mentally. Common symptoms are hallucinations, depression, personality changes, abnormal behaviour and memory loss.  The reasons for this is due to the tumour disrupting the brains functions and different symptoms can be seen in different patients due to which hemisphere the tumour effects of the brain such as the right side being the logic side of your brain, whereas the left is the creative  side.</a:t>
            </a:r>
          </a:p>
        </p:txBody>
      </p:sp>
      <p:pic>
        <p:nvPicPr>
          <p:cNvPr id="4" name="Picture 3">
            <a:extLst>
              <a:ext uri="{FF2B5EF4-FFF2-40B4-BE49-F238E27FC236}">
                <a16:creationId xmlns:a16="http://schemas.microsoft.com/office/drawing/2014/main" id="{B4D2C814-4418-4BC5-B937-4ECB1AE24935}"/>
              </a:ext>
            </a:extLst>
          </p:cNvPr>
          <p:cNvPicPr>
            <a:picLocks noChangeAspect="1"/>
          </p:cNvPicPr>
          <p:nvPr/>
        </p:nvPicPr>
        <p:blipFill>
          <a:blip r:embed="rId2"/>
          <a:stretch>
            <a:fillRect/>
          </a:stretch>
        </p:blipFill>
        <p:spPr>
          <a:xfrm>
            <a:off x="6444525" y="917269"/>
            <a:ext cx="5014800" cy="501480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409421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6F930-D833-4AD9-A34A-27D9B41C0668}"/>
              </a:ext>
            </a:extLst>
          </p:cNvPr>
          <p:cNvSpPr>
            <a:spLocks noGrp="1"/>
          </p:cNvSpPr>
          <p:nvPr>
            <p:ph type="title"/>
          </p:nvPr>
        </p:nvSpPr>
        <p:spPr>
          <a:xfrm>
            <a:off x="720000" y="619200"/>
            <a:ext cx="4991961" cy="1477328"/>
          </a:xfrm>
        </p:spPr>
        <p:txBody>
          <a:bodyPr wrap="square" anchor="ctr">
            <a:normAutofit/>
          </a:bodyPr>
          <a:lstStyle/>
          <a:p>
            <a:r>
              <a:rPr lang="en-GB" u="sng" dirty="0"/>
              <a:t>When should you go to a GP?</a:t>
            </a:r>
          </a:p>
        </p:txBody>
      </p:sp>
      <p:sp>
        <p:nvSpPr>
          <p:cNvPr id="3" name="Content Placeholder 2">
            <a:extLst>
              <a:ext uri="{FF2B5EF4-FFF2-40B4-BE49-F238E27FC236}">
                <a16:creationId xmlns:a16="http://schemas.microsoft.com/office/drawing/2014/main" id="{A47B46B2-DCD2-4648-8723-AD880483327C}"/>
              </a:ext>
            </a:extLst>
          </p:cNvPr>
          <p:cNvSpPr>
            <a:spLocks noGrp="1"/>
          </p:cNvSpPr>
          <p:nvPr>
            <p:ph idx="1"/>
          </p:nvPr>
        </p:nvSpPr>
        <p:spPr>
          <a:xfrm>
            <a:off x="720000" y="2541600"/>
            <a:ext cx="4991962" cy="3216273"/>
          </a:xfrm>
        </p:spPr>
        <p:txBody>
          <a:bodyPr vert="horz" lIns="0" tIns="0" rIns="0" bIns="0" rtlCol="0" anchor="t">
            <a:normAutofit/>
          </a:bodyPr>
          <a:lstStyle/>
          <a:p>
            <a:pPr>
              <a:lnSpc>
                <a:spcPct val="110000"/>
              </a:lnSpc>
            </a:pPr>
            <a:r>
              <a:rPr lang="en-GB" sz="1700">
                <a:solidFill>
                  <a:srgbClr val="FFFFFF"/>
                </a:solidFill>
              </a:rPr>
              <a:t>You should go to a GP if you experience the type of symptoms mentioned on the previous slides. Especially, if you have a headache that feels different from the types of usual headaches you experience. </a:t>
            </a:r>
            <a:endParaRPr lang="en-GB" sz="1700"/>
          </a:p>
          <a:p>
            <a:pPr>
              <a:lnSpc>
                <a:spcPct val="110000"/>
              </a:lnSpc>
            </a:pPr>
            <a:r>
              <a:rPr lang="en-GB" sz="1700">
                <a:solidFill>
                  <a:srgbClr val="FFFFFF"/>
                </a:solidFill>
              </a:rPr>
              <a:t>If a GP cannot identify a more likely reason for why you are experiencing these symptoms</a:t>
            </a:r>
          </a:p>
          <a:p>
            <a:pPr marL="0" indent="0">
              <a:lnSpc>
                <a:spcPct val="110000"/>
              </a:lnSpc>
              <a:buNone/>
            </a:pPr>
            <a:r>
              <a:rPr lang="en-GB" sz="1700">
                <a:solidFill>
                  <a:srgbClr val="FFFFFF"/>
                </a:solidFill>
              </a:rPr>
              <a:t>,they would refer you to a neurologist who would do further assessments and tests such as a brain scan. </a:t>
            </a:r>
            <a:endParaRPr lang="en-GB" sz="1700"/>
          </a:p>
        </p:txBody>
      </p:sp>
      <p:sp useBgFill="1">
        <p:nvSpPr>
          <p:cNvPr id="13" name="Freeform: Shape 12">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a:extLst>
              <a:ext uri="{FF2B5EF4-FFF2-40B4-BE49-F238E27FC236}">
                <a16:creationId xmlns:a16="http://schemas.microsoft.com/office/drawing/2014/main" id="{DD6C3CAA-895B-44D4-AD42-5CC2AA8C9CCB}"/>
              </a:ext>
            </a:extLst>
          </p:cNvPr>
          <p:cNvPicPr>
            <a:picLocks noChangeAspect="1"/>
          </p:cNvPicPr>
          <p:nvPr/>
        </p:nvPicPr>
        <p:blipFill>
          <a:blip r:embed="rId2"/>
          <a:stretch>
            <a:fillRect/>
          </a:stretch>
        </p:blipFill>
        <p:spPr>
          <a:xfrm>
            <a:off x="7330230" y="720000"/>
            <a:ext cx="3975863" cy="5409338"/>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328084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2203F-FDDA-4A98-8110-D0F9301C0C95}"/>
              </a:ext>
            </a:extLst>
          </p:cNvPr>
          <p:cNvSpPr>
            <a:spLocks noGrp="1"/>
          </p:cNvSpPr>
          <p:nvPr>
            <p:ph type="title"/>
          </p:nvPr>
        </p:nvSpPr>
        <p:spPr>
          <a:xfrm>
            <a:off x="6480000" y="619200"/>
            <a:ext cx="4991961" cy="1477328"/>
          </a:xfrm>
        </p:spPr>
        <p:txBody>
          <a:bodyPr wrap="square" anchor="ctr">
            <a:normAutofit/>
          </a:bodyPr>
          <a:lstStyle/>
          <a:p>
            <a:r>
              <a:rPr lang="en-GB" u="sng" dirty="0"/>
              <a:t>Treatment for brain tumours</a:t>
            </a:r>
          </a:p>
        </p:txBody>
      </p:sp>
      <p:pic>
        <p:nvPicPr>
          <p:cNvPr id="4" name="Picture 3">
            <a:extLst>
              <a:ext uri="{FF2B5EF4-FFF2-40B4-BE49-F238E27FC236}">
                <a16:creationId xmlns:a16="http://schemas.microsoft.com/office/drawing/2014/main" id="{4E17B661-E25F-4199-A1F1-58A2D51CD012}"/>
              </a:ext>
            </a:extLst>
          </p:cNvPr>
          <p:cNvPicPr>
            <a:picLocks noChangeAspect="1"/>
          </p:cNvPicPr>
          <p:nvPr/>
        </p:nvPicPr>
        <p:blipFill rotWithShape="1">
          <a:blip r:embed="rId2"/>
          <a:srcRect r="1052"/>
          <a:stretch/>
        </p:blipFill>
        <p:spPr>
          <a:xfrm>
            <a:off x="192296" y="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Content Placeholder 2">
            <a:extLst>
              <a:ext uri="{FF2B5EF4-FFF2-40B4-BE49-F238E27FC236}">
                <a16:creationId xmlns:a16="http://schemas.microsoft.com/office/drawing/2014/main" id="{1C47D206-D22E-4E27-90D9-CAA5BA07115C}"/>
              </a:ext>
            </a:extLst>
          </p:cNvPr>
          <p:cNvSpPr>
            <a:spLocks noGrp="1"/>
          </p:cNvSpPr>
          <p:nvPr>
            <p:ph idx="1"/>
          </p:nvPr>
        </p:nvSpPr>
        <p:spPr>
          <a:xfrm>
            <a:off x="6480000" y="2541600"/>
            <a:ext cx="4991962" cy="3216273"/>
          </a:xfrm>
        </p:spPr>
        <p:txBody>
          <a:bodyPr>
            <a:normAutofit/>
          </a:bodyPr>
          <a:lstStyle/>
          <a:p>
            <a:pPr>
              <a:lnSpc>
                <a:spcPct val="110000"/>
              </a:lnSpc>
            </a:pPr>
            <a:r>
              <a:rPr lang="en-GB" sz="1300" dirty="0"/>
              <a:t>The treatment depends on the type of tumour- where it is in the brain? How big it is? And how far it has spread and the abnormality in cells. </a:t>
            </a:r>
          </a:p>
          <a:p>
            <a:pPr>
              <a:lnSpc>
                <a:spcPct val="110000"/>
              </a:lnSpc>
            </a:pPr>
            <a:r>
              <a:rPr lang="en-GB" sz="1300" dirty="0"/>
              <a:t>Treatment for a brain tumour includes: Steroid, medication to reduce current symptoms, surgery, radiotherapy and chemotherapy.</a:t>
            </a:r>
          </a:p>
          <a:p>
            <a:pPr>
              <a:lnSpc>
                <a:spcPct val="110000"/>
              </a:lnSpc>
            </a:pPr>
            <a:r>
              <a:rPr lang="en-GB" sz="1300" dirty="0"/>
              <a:t>The risks that face a surgeon when removing a tumour, further treatment will be needed such as chemotherapy or radiotherapy may be needed to treat abnormal cells left behind. However, chemotherapy and radiotherapy have their own risks due to them killing healthy cells too. </a:t>
            </a:r>
          </a:p>
          <a:p>
            <a:pPr>
              <a:lnSpc>
                <a:spcPct val="110000"/>
              </a:lnSpc>
            </a:pPr>
            <a:r>
              <a:rPr lang="en-GB" sz="1300" dirty="0"/>
              <a:t>Treatment for non-cancerous tumours is often successful and a full recovery is possible.</a:t>
            </a:r>
          </a:p>
        </p:txBody>
      </p:sp>
    </p:spTree>
    <p:extLst>
      <p:ext uri="{BB962C8B-B14F-4D97-AF65-F5344CB8AC3E}">
        <p14:creationId xmlns:p14="http://schemas.microsoft.com/office/powerpoint/2010/main" val="70809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1A1D-E6B1-4D28-ADCA-A04FABE5D76D}"/>
              </a:ext>
            </a:extLst>
          </p:cNvPr>
          <p:cNvSpPr>
            <a:spLocks noGrp="1"/>
          </p:cNvSpPr>
          <p:nvPr>
            <p:ph type="title"/>
          </p:nvPr>
        </p:nvSpPr>
        <p:spPr/>
        <p:txBody>
          <a:bodyPr vert="horz" wrap="square" lIns="0" tIns="0" rIns="0" bIns="0" rtlCol="0" anchor="b" anchorCtr="0">
            <a:normAutofit/>
          </a:bodyPr>
          <a:lstStyle/>
          <a:p>
            <a:pPr algn="ctr"/>
            <a:r>
              <a:rPr lang="en-US" sz="5600" spc="-100" dirty="0"/>
              <a:t>Thank you for listening!</a:t>
            </a:r>
          </a:p>
        </p:txBody>
      </p:sp>
      <p:pic>
        <p:nvPicPr>
          <p:cNvPr id="8" name="Picture 7">
            <a:extLst>
              <a:ext uri="{FF2B5EF4-FFF2-40B4-BE49-F238E27FC236}">
                <a16:creationId xmlns:a16="http://schemas.microsoft.com/office/drawing/2014/main" id="{06FD34A5-33EB-46C6-ADBF-0D22B1D62A6F}"/>
              </a:ext>
            </a:extLst>
          </p:cNvPr>
          <p:cNvPicPr>
            <a:picLocks noChangeAspect="1"/>
          </p:cNvPicPr>
          <p:nvPr/>
        </p:nvPicPr>
        <p:blipFill>
          <a:blip r:embed="rId2"/>
          <a:stretch>
            <a:fillRect/>
          </a:stretch>
        </p:blipFill>
        <p:spPr>
          <a:xfrm>
            <a:off x="3393648" y="2488676"/>
            <a:ext cx="4364611" cy="2950590"/>
          </a:xfrm>
          <a:prstGeom prst="rect">
            <a:avLst/>
          </a:prstGeom>
        </p:spPr>
      </p:pic>
    </p:spTree>
    <p:extLst>
      <p:ext uri="{BB962C8B-B14F-4D97-AF65-F5344CB8AC3E}">
        <p14:creationId xmlns:p14="http://schemas.microsoft.com/office/powerpoint/2010/main" val="1150822425"/>
      </p:ext>
    </p:extLst>
  </p:cSld>
  <p:clrMapOvr>
    <a:masterClrMapping/>
  </p:clrMapOvr>
</p:sld>
</file>

<file path=ppt/theme/theme1.xml><?xml version="1.0" encoding="utf-8"?>
<a:theme xmlns:a="http://schemas.openxmlformats.org/drawingml/2006/main" name="BlobVTI">
  <a:themeElements>
    <a:clrScheme name="AnalogousFromLightSeedLeftStep">
      <a:dk1>
        <a:srgbClr val="000000"/>
      </a:dk1>
      <a:lt1>
        <a:srgbClr val="FFFFFF"/>
      </a:lt1>
      <a:dk2>
        <a:srgbClr val="282441"/>
      </a:dk2>
      <a:lt2>
        <a:srgbClr val="E5E8E2"/>
      </a:lt2>
      <a:accent1>
        <a:srgbClr val="AA89D3"/>
      </a:accent1>
      <a:accent2>
        <a:srgbClr val="716FCA"/>
      </a:accent2>
      <a:accent3>
        <a:srgbClr val="85A3D2"/>
      </a:accent3>
      <a:accent4>
        <a:srgbClr val="64AFC0"/>
      </a:accent4>
      <a:accent5>
        <a:srgbClr val="71AEA0"/>
      </a:accent5>
      <a:accent6>
        <a:srgbClr val="62B27E"/>
      </a:accent6>
      <a:hlink>
        <a:srgbClr val="738B54"/>
      </a:hlink>
      <a:folHlink>
        <a:srgbClr val="7F7F7F"/>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5CD1B00F32F44C8D83AF901BAB2EFB" ma:contentTypeVersion="8" ma:contentTypeDescription="Create a new document." ma:contentTypeScope="" ma:versionID="6443b911850f55314da073af19f53760">
  <xsd:schema xmlns:xsd="http://www.w3.org/2001/XMLSchema" xmlns:xs="http://www.w3.org/2001/XMLSchema" xmlns:p="http://schemas.microsoft.com/office/2006/metadata/properties" xmlns:ns3="a566fb60-6241-476d-a528-b3499858698a" xmlns:ns4="2dbdbd48-562a-4cb6-8e54-628bbc9ce397" targetNamespace="http://schemas.microsoft.com/office/2006/metadata/properties" ma:root="true" ma:fieldsID="8624e4381495d700634f7ad91d7f918b" ns3:_="" ns4:_="">
    <xsd:import namespace="a566fb60-6241-476d-a528-b3499858698a"/>
    <xsd:import namespace="2dbdbd48-562a-4cb6-8e54-628bbc9ce3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6fb60-6241-476d-a528-b34998586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bdbd48-562a-4cb6-8e54-628bbc9ce3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3993DA-51BA-47C9-93AA-505D02D08291}">
  <ds:schemaRefs>
    <ds:schemaRef ds:uri="http://schemas.microsoft.com/sharepoint/v3/contenttype/forms"/>
  </ds:schemaRefs>
</ds:datastoreItem>
</file>

<file path=customXml/itemProps2.xml><?xml version="1.0" encoding="utf-8"?>
<ds:datastoreItem xmlns:ds="http://schemas.openxmlformats.org/officeDocument/2006/customXml" ds:itemID="{520FBF1D-13F6-474A-B787-4FBA91C689B0}">
  <ds:schemaRefs>
    <ds:schemaRef ds:uri="2dbdbd48-562a-4cb6-8e54-628bbc9ce397"/>
    <ds:schemaRef ds:uri="a566fb60-6241-476d-a528-b349985869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A48918-736F-4F7B-AC9F-A24380074BE3}">
  <ds:schemaRefs>
    <ds:schemaRef ds:uri="2dbdbd48-562a-4cb6-8e54-628bbc9ce397"/>
    <ds:schemaRef ds:uri="a566fb60-6241-476d-a528-b349985869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504</TotalTime>
  <Words>713</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Avenir Next LT Pro</vt:lpstr>
      <vt:lpstr>Rockwell Nova Light</vt:lpstr>
      <vt:lpstr>The Hand Extrablack</vt:lpstr>
      <vt:lpstr>BlobVTI</vt:lpstr>
      <vt:lpstr>Brain Tumours</vt:lpstr>
      <vt:lpstr>How are brain tumours formed?</vt:lpstr>
      <vt:lpstr>The grading system for tumours.</vt:lpstr>
      <vt:lpstr>Risk factors for a brain tumour</vt:lpstr>
      <vt:lpstr>Brain tumours by gender</vt:lpstr>
      <vt:lpstr>The symptoms of brain tumours.</vt:lpstr>
      <vt:lpstr>When should you go to a GP?</vt:lpstr>
      <vt:lpstr>Treatment for brain tumours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Tumours</dc:title>
  <dc:creator>melissa</dc:creator>
  <cp:lastModifiedBy>MelissaBickerdike</cp:lastModifiedBy>
  <cp:revision>6</cp:revision>
  <dcterms:created xsi:type="dcterms:W3CDTF">2021-04-12T19:58:32Z</dcterms:created>
  <dcterms:modified xsi:type="dcterms:W3CDTF">2021-05-10T10:03:00Z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0x0101002D5CD1B00F32F44C8D83AF901BAB2EFB</vt:lpwstr>
  </property>
</Properties>
</file>