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DC7FA-0C99-453F-B315-93FD41D72901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82DF-3703-4BEB-A3E8-6BACF76836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908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DC7FA-0C99-453F-B315-93FD41D72901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82DF-3703-4BEB-A3E8-6BACF76836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448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DC7FA-0C99-453F-B315-93FD41D72901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82DF-3703-4BEB-A3E8-6BACF76836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34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DC7FA-0C99-453F-B315-93FD41D72901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82DF-3703-4BEB-A3E8-6BACF76836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023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DC7FA-0C99-453F-B315-93FD41D72901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82DF-3703-4BEB-A3E8-6BACF76836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48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DC7FA-0C99-453F-B315-93FD41D72901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82DF-3703-4BEB-A3E8-6BACF76836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710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DC7FA-0C99-453F-B315-93FD41D72901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82DF-3703-4BEB-A3E8-6BACF76836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270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DC7FA-0C99-453F-B315-93FD41D72901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82DF-3703-4BEB-A3E8-6BACF76836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636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DC7FA-0C99-453F-B315-93FD41D72901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82DF-3703-4BEB-A3E8-6BACF76836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843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DC7FA-0C99-453F-B315-93FD41D72901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82DF-3703-4BEB-A3E8-6BACF76836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913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DC7FA-0C99-453F-B315-93FD41D72901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82DF-3703-4BEB-A3E8-6BACF76836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243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DC7FA-0C99-453F-B315-93FD41D72901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882DF-3703-4BEB-A3E8-6BACF76836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107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yoclinic.org/tests-procedures/bone-marrow-transplant/in-depth/stem-cells/art-20048117" TargetMode="External"/><Relationship Id="rId2" Type="http://schemas.openxmlformats.org/officeDocument/2006/relationships/hyperlink" Target="http://sitn.hms.harvard.edu/flash/2018/bacteriophage-solution-antibiotics-proble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raxe.com/stem-cell-therapy/" TargetMode="External"/><Relationship Id="rId4" Type="http://schemas.openxmlformats.org/officeDocument/2006/relationships/hyperlink" Target="https://www.nhs.uk/conditions/stem-cell-transplan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u="sng" dirty="0"/>
              <a:t>Biological Medicine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By Benji Marks</a:t>
            </a:r>
          </a:p>
        </p:txBody>
      </p:sp>
    </p:spTree>
    <p:extLst>
      <p:ext uri="{BB962C8B-B14F-4D97-AF65-F5344CB8AC3E}">
        <p14:creationId xmlns:p14="http://schemas.microsoft.com/office/powerpoint/2010/main" val="2822619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What is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/>
              <a:t>Biological drugs</a:t>
            </a:r>
            <a:r>
              <a:rPr lang="en-GB" dirty="0"/>
              <a:t>: substance made from a living organism (or its    				products) and is used for treatment and prevention 			of cancer (and other diseases)</a:t>
            </a:r>
          </a:p>
          <a:p>
            <a:endParaRPr lang="en-GB" dirty="0"/>
          </a:p>
          <a:p>
            <a:r>
              <a:rPr lang="en-GB" dirty="0"/>
              <a:t>(Anything that is naturally made and can fight off infection)</a:t>
            </a:r>
          </a:p>
          <a:p>
            <a:endParaRPr lang="en-GB" dirty="0"/>
          </a:p>
          <a:p>
            <a:r>
              <a:rPr lang="en-GB" dirty="0"/>
              <a:t>Examples are: vaccines, antibodies, interleukins (immune system)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NEXT: Examples/developments </a:t>
            </a:r>
          </a:p>
        </p:txBody>
      </p:sp>
    </p:spTree>
    <p:extLst>
      <p:ext uri="{BB962C8B-B14F-4D97-AF65-F5344CB8AC3E}">
        <p14:creationId xmlns:p14="http://schemas.microsoft.com/office/powerpoint/2010/main" val="530072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Bacteriophages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dirty="0"/>
              <a:t>Alternative to antibiotics (antibiotic resistance)</a:t>
            </a:r>
          </a:p>
          <a:p>
            <a:r>
              <a:rPr lang="en-GB" dirty="0"/>
              <a:t>Uses viruses to kill bacteria (interesting!!)</a:t>
            </a:r>
          </a:p>
          <a:p>
            <a:r>
              <a:rPr lang="en-GB" dirty="0"/>
              <a:t>Discovered in 1917, but was eclipsed by the discovery of penicillin </a:t>
            </a:r>
          </a:p>
          <a:p>
            <a:r>
              <a:rPr lang="en-GB" dirty="0"/>
              <a:t>How they work: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Phage lands on bacteria cell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Injects its DNA into the bacteria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DNA is copied and used for packaging to make a new generation of phages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New phages assemble and release toxins to kill bacteria cell and spread</a:t>
            </a:r>
          </a:p>
        </p:txBody>
      </p:sp>
    </p:spTree>
    <p:extLst>
      <p:ext uri="{BB962C8B-B14F-4D97-AF65-F5344CB8AC3E}">
        <p14:creationId xmlns:p14="http://schemas.microsoft.com/office/powerpoint/2010/main" val="1557643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Advantages of Bacteriophages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Specific to one species of bacteria, so do not disturb any beneficial bacterial cells</a:t>
            </a:r>
          </a:p>
          <a:p>
            <a:r>
              <a:rPr lang="en-GB" dirty="0"/>
              <a:t>Destroy the bacterial cell wall and cell membrane= harder for bacteria to develop to resistance as cell is killed</a:t>
            </a:r>
          </a:p>
          <a:p>
            <a:r>
              <a:rPr lang="en-GB" dirty="0"/>
              <a:t>Digests biofilm (thick layer that bacteria make to protect them from antibiotics)</a:t>
            </a:r>
          </a:p>
          <a:p>
            <a:r>
              <a:rPr lang="en-GB" dirty="0"/>
              <a:t>No major safety concerns if done properly (research suggests)</a:t>
            </a:r>
          </a:p>
        </p:txBody>
      </p:sp>
    </p:spTree>
    <p:extLst>
      <p:ext uri="{BB962C8B-B14F-4D97-AF65-F5344CB8AC3E}">
        <p14:creationId xmlns:p14="http://schemas.microsoft.com/office/powerpoint/2010/main" val="3344536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Why are phages not used?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More difficult to prepare cleanly: large quantity of bacteria have to be grown and non-removal of dead bacteria cell= sepsis</a:t>
            </a:r>
          </a:p>
          <a:p>
            <a:r>
              <a:rPr lang="en-GB" dirty="0"/>
              <a:t>Hard to judge the concentration needed: low conc.= ineffective</a:t>
            </a:r>
          </a:p>
          <a:p>
            <a:r>
              <a:rPr lang="en-GB" dirty="0"/>
              <a:t>Many early trials of phage therapy were of poor quality= discredited</a:t>
            </a:r>
          </a:p>
          <a:p>
            <a:r>
              <a:rPr lang="en-GB" dirty="0"/>
              <a:t>Longer time to employ in treatment (compared to antibiotics): searching for correct phage takes time, which isn’t ideal if patient is very ill</a:t>
            </a:r>
          </a:p>
          <a:p>
            <a:r>
              <a:rPr lang="en-GB" dirty="0"/>
              <a:t>Not a lot of data: phage therapy was abandoned decades ago, but lots of research is happening (in France and Georgia particularly)</a:t>
            </a:r>
          </a:p>
        </p:txBody>
      </p:sp>
    </p:spTree>
    <p:extLst>
      <p:ext uri="{BB962C8B-B14F-4D97-AF65-F5344CB8AC3E}">
        <p14:creationId xmlns:p14="http://schemas.microsoft.com/office/powerpoint/2010/main" val="1348383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Stem Cell 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Undifferentiated cells which can become specialised to suit a particular purpose (e.g: blood cells, brain cells, heart muscle cells)</a:t>
            </a:r>
          </a:p>
          <a:p>
            <a:r>
              <a:rPr lang="en-GB" dirty="0"/>
              <a:t>Extracted from either bone marrow (more popular) or embryos</a:t>
            </a:r>
          </a:p>
          <a:p>
            <a:r>
              <a:rPr lang="en-GB" dirty="0"/>
              <a:t>Used to treat: leukaemia, severe aplastic anaemia, sickle cell anaemia</a:t>
            </a:r>
          </a:p>
          <a:p>
            <a:r>
              <a:rPr lang="en-GB" dirty="0"/>
              <a:t>Procedure: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Extraction of stem cells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Conditioning of body for treatment (chemotherapy)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Transplanting stem cells (injection)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Recovery in hospital for 8-12 weeks (usually)</a:t>
            </a:r>
          </a:p>
          <a:p>
            <a:pPr marL="514350" indent="-514350">
              <a:buFont typeface="+mj-lt"/>
              <a:buAutoNum type="arabicParenR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4518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04A88-934F-4D76-8F7B-96510B02A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Risks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B9498-D695-4DC0-99EE-CE7AB6528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Graft versus Host Disease (GvHD)- transplanted cells can recognise recipient’s cells as ‘foreign’ and attack them </a:t>
            </a:r>
          </a:p>
          <a:p>
            <a:pPr marL="0" indent="0">
              <a:buNone/>
            </a:pPr>
            <a:r>
              <a:rPr lang="en-GB" dirty="0"/>
              <a:t>Symptoms: rash, diarrhoea, nausea, joint pain, breath shortness</a:t>
            </a:r>
          </a:p>
          <a:p>
            <a:r>
              <a:rPr lang="en-GB" dirty="0"/>
              <a:t>Reduced number of blood cells- blood cells damaged during chemotherapy, could be harmful until replaced after a few weeks</a:t>
            </a:r>
          </a:p>
          <a:p>
            <a:pPr marL="0" indent="0">
              <a:buNone/>
            </a:pPr>
            <a:r>
              <a:rPr lang="en-GB" dirty="0"/>
              <a:t>Can lead to: anaemia, excessive bleeding/bruising, infections</a:t>
            </a:r>
          </a:p>
          <a:p>
            <a:r>
              <a:rPr lang="en-GB" dirty="0"/>
              <a:t>Chemotherapy side effects: nausea, diarrhoea, loss of appetite, tiredness, hair loss (all temporary)</a:t>
            </a:r>
          </a:p>
          <a:p>
            <a:pPr marL="0" indent="0">
              <a:buNone/>
            </a:pPr>
            <a:r>
              <a:rPr lang="en-GB" dirty="0"/>
              <a:t>High dose: permanent infertility </a:t>
            </a:r>
          </a:p>
        </p:txBody>
      </p:sp>
    </p:spTree>
    <p:extLst>
      <p:ext uri="{BB962C8B-B14F-4D97-AF65-F5344CB8AC3E}">
        <p14:creationId xmlns:p14="http://schemas.microsoft.com/office/powerpoint/2010/main" val="3725372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64CE8-A05F-419B-A9B7-A5E17E6B6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9CFE5-7249-47AB-8626-9968ABBAF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Recently shown to be able to treat Alzheimer’s, Parkinson’s, Stroke as new brain cells can be made from stem cells</a:t>
            </a:r>
          </a:p>
          <a:p>
            <a:r>
              <a:rPr lang="en-GB" dirty="0"/>
              <a:t>Can treat MS- research starting from March 2018 showed a 6% failure in stem cell treatment as opposed to 60% failure in drug treatments (Dr. Richard Burt)</a:t>
            </a:r>
          </a:p>
          <a:p>
            <a:r>
              <a:rPr lang="en-GB" dirty="0"/>
              <a:t>Can treat a variety of diseases</a:t>
            </a:r>
          </a:p>
          <a:p>
            <a:r>
              <a:rPr lang="en-GB" dirty="0"/>
              <a:t>Relatively new discovery: advancements can only increase from here. Hope is for stem cells to be a “renewable source of replacement cells and tissues” in the future</a:t>
            </a:r>
          </a:p>
        </p:txBody>
      </p:sp>
    </p:spTree>
    <p:extLst>
      <p:ext uri="{BB962C8B-B14F-4D97-AF65-F5344CB8AC3E}">
        <p14:creationId xmlns:p14="http://schemas.microsoft.com/office/powerpoint/2010/main" val="387376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hlinkClick r:id="rId2"/>
              </a:rPr>
              <a:t>http://sitn.hms.harvard.edu/flash/2018/bacteriophage-solution-antibiotics-problem/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3"/>
              </a:rPr>
              <a:t>https://www.mayoclinic.org/tests-procedures/bone-marrow-transplant/in-depth/stem-cells/art-20048117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4"/>
              </a:rPr>
              <a:t>https://www.nhs.uk/conditions/stem-cell-transplant/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5"/>
              </a:rPr>
              <a:t>https://draxe.com/stem-cell-therapy/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389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575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Biological Medicine</vt:lpstr>
      <vt:lpstr>What is it?</vt:lpstr>
      <vt:lpstr>Bacteriophages</vt:lpstr>
      <vt:lpstr>Advantages of Bacteriophages </vt:lpstr>
      <vt:lpstr>Why are phages not used?</vt:lpstr>
      <vt:lpstr>Stem Cell Treatment</vt:lpstr>
      <vt:lpstr>Risks</vt:lpstr>
      <vt:lpstr>Benefits</vt:lpstr>
      <vt:lpstr>References</vt:lpstr>
    </vt:vector>
  </TitlesOfParts>
  <Company>The King David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Biological Medicine</dc:title>
  <dc:creator>BenjaminMarks</dc:creator>
  <cp:lastModifiedBy>Benjamin Marks</cp:lastModifiedBy>
  <cp:revision>14</cp:revision>
  <dcterms:created xsi:type="dcterms:W3CDTF">2019-03-19T11:56:32Z</dcterms:created>
  <dcterms:modified xsi:type="dcterms:W3CDTF">2019-04-02T14:11:37Z</dcterms:modified>
</cp:coreProperties>
</file>