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3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BC265-E99A-1C99-4CE2-49FF186EEF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01D591-AD46-5076-E342-2FE1148234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E1173-3CE7-393E-7845-E90CA983F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9DF-9AD5-48EE-800F-9C5A4EB4E589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FBD37-7E98-6759-F01E-E6CFD4EDB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95A9D-6399-D973-950D-CA6F230EE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3DDE-D582-4589-9BA5-546F93225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65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137D4-D472-D594-6715-107033FE3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D5EE03-910A-23E3-0311-65BF173F9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9A233-822D-A4AF-68B4-D64E5A6E2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9DF-9AD5-48EE-800F-9C5A4EB4E589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3CB91-336F-753F-DDCE-AFD0BF4F3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66A28-7E8B-1210-9E79-3E99D9A92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3DDE-D582-4589-9BA5-546F93225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75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24AAF8-9A14-345E-414E-F64E9B77D1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798AEE-D162-9A65-5C4B-7EB465B130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C2AEF-0AD5-C603-FB4A-EDBF18B7C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9DF-9AD5-48EE-800F-9C5A4EB4E589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4C3C7-65D7-2165-F954-FA23F5653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ECFDC-41BE-8023-C35A-146ECFF30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3DDE-D582-4589-9BA5-546F93225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59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80D4C-EBB5-DB21-73E0-683B93181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D85F2-3739-3059-1F52-57AE7ACF1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2C832-7E06-B50C-F884-2196DFDE6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9DF-9AD5-48EE-800F-9C5A4EB4E589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DA4C1-FFBA-6B1E-43CC-4179B023A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C3A9E-08B3-5902-8447-35DA4663F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3DDE-D582-4589-9BA5-546F93225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821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6E998-87AA-590E-CA4B-7112A4957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2C39C4-F67B-17E2-80EA-CECFC337E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355D8-BBA6-2B1B-17D4-87BDE1EDD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9DF-9AD5-48EE-800F-9C5A4EB4E589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67C12-490B-F13D-4975-A83843087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7551C-A1DB-B60C-C848-63AB35CB5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3DDE-D582-4589-9BA5-546F93225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664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E3432-1170-8C25-E830-05DF085B1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2D1E5-8B74-7786-4E2C-8659574F94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8CA1B2-4DC4-1786-6D87-1E3B97897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AAF93B-7AED-65FB-9475-ADF3CFD8B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9DF-9AD5-48EE-800F-9C5A4EB4E589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8827C-9826-30A3-8756-F29D75A38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1BBB4C-17EB-E4B2-8195-92AC21876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3DDE-D582-4589-9BA5-546F93225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485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9E3B8-C660-D1FB-1884-A173E3A51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11F91E-5A64-281A-FF63-B2456BF5A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70A078-A8BA-CEAF-0238-F15C09A21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97A2EA-F83F-2070-B311-56F6E247B2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E88D1D-2CC8-DCE4-C4A7-6D5566489D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22EC0F-55F7-1213-6F6B-A5D94A2BC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9DF-9AD5-48EE-800F-9C5A4EB4E589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C14192-A033-519C-6EEA-803A3BA41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93D359-EF56-E050-DB18-4D736B20A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3DDE-D582-4589-9BA5-546F93225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50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43B37-022C-6FCA-ED00-B5485A3E6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3F6DCF-DEBF-F6F9-10DE-90EE1125E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9DF-9AD5-48EE-800F-9C5A4EB4E589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7E9652-B1FA-8322-DE5F-E7E24B937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39FFA-D982-7BB9-1027-412D2198A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3DDE-D582-4589-9BA5-546F93225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19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69BD89-E8B0-88E5-2731-963EDEE39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9DF-9AD5-48EE-800F-9C5A4EB4E589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7DB6A-6349-B34B-6B36-610001CFE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5411F2-7669-1BF3-D839-1B2895367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3DDE-D582-4589-9BA5-546F93225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6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72EE6-452E-0655-9B3B-0EC428320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23DCE-4D76-0531-0224-A60B2FB71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3871FD-6614-621A-DF66-525AE6641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BD4BC4-11CB-413D-CC38-5E17B6317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9DF-9AD5-48EE-800F-9C5A4EB4E589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B2F90-CB02-B472-D220-AD40AB59E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104CFF-9C6A-60FB-B095-A081BB67B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3DDE-D582-4589-9BA5-546F93225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334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D427C-CC1C-971B-0C2F-8EDA4A55D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4531ED-CBEC-FD36-D0D0-068675D915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98B058-F780-81EB-B060-0FE02B47F8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69A2BE-8E1D-7440-4766-35FF1A001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9DF-9AD5-48EE-800F-9C5A4EB4E589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9D20D1-4610-825E-094D-CD9A49F80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767003-0073-D1EF-B157-3307E219F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3DDE-D582-4589-9BA5-546F93225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75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112B66-11D9-46DF-2620-A467847E3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C77551-EC93-0E2C-34BF-A821300B1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66CDA-54DF-CC96-0A16-A8BD0C744A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9849DF-9AD5-48EE-800F-9C5A4EB4E589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D0898-9A23-57CE-5D59-6E5EB54EB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ECA27-8332-E515-D45D-4A79DE2200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DE3DDE-D582-4589-9BA5-546F93225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61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7DE64-6F71-A62F-8EDD-780BBDE4C3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0331" y="881016"/>
            <a:ext cx="9144000" cy="2387600"/>
          </a:xfr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/>
              <a:t>Emerging Trends in Precision Medicine: Revolutionizing Healthcare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05B61-1712-9BFF-5160-B3175D8800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2555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CCA86-B383-45E4-F204-78B320C3FA94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Fun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12CCA-358A-4041-5556-24AB7D530E6F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GB" dirty="0"/>
              <a:t>Did you know? The term "precision medicine" was coined in 2011 by </a:t>
            </a:r>
            <a:r>
              <a:rPr lang="en-GB" dirty="0" err="1"/>
              <a:t>Dr.</a:t>
            </a:r>
            <a:r>
              <a:rPr lang="en-GB" dirty="0"/>
              <a:t> Ralph Snyderman, former Chancellor of Duke University.</a:t>
            </a:r>
          </a:p>
          <a:p>
            <a:r>
              <a:rPr lang="en-GB" dirty="0"/>
              <a:t>Precision medicine is not limited to humans. It is also being applied in veterinary medicine to improve the health and well-being of our furry friends.</a:t>
            </a:r>
          </a:p>
          <a:p>
            <a:r>
              <a:rPr lang="en-GB" dirty="0"/>
              <a:t>The cost of sequencing the human genome has dramatically decreased over the years. It cost approximately $2.7 billion to sequence the first human genome in 2003, but now it can be done for a few thousand dollars.</a:t>
            </a:r>
          </a:p>
          <a:p>
            <a:r>
              <a:rPr lang="en-GB" dirty="0"/>
              <a:t>Precision medicine has its roots in the Human Genome Project, which aimed to map and sequence the entire human genome.</a:t>
            </a:r>
          </a:p>
          <a:p>
            <a:r>
              <a:rPr lang="en-GB" dirty="0"/>
              <a:t>Precision medicine is not just about treating diseases. It also focuses on disease prevention and improving overall health and well-being.</a:t>
            </a:r>
          </a:p>
          <a:p>
            <a:r>
              <a:rPr lang="en-GB" dirty="0"/>
              <a:t>Precision medicine is a multidisciplinary field that combines genetics, genomics, bioinformatics, data science, and clinical medicine.</a:t>
            </a:r>
          </a:p>
        </p:txBody>
      </p:sp>
    </p:spTree>
    <p:extLst>
      <p:ext uri="{BB962C8B-B14F-4D97-AF65-F5344CB8AC3E}">
        <p14:creationId xmlns:p14="http://schemas.microsoft.com/office/powerpoint/2010/main" val="3174022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D2472-6D72-FDA3-B833-C545F01B4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2457C-8760-626E-1E75-216357619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3178"/>
            <a:ext cx="10515600" cy="43513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GB" dirty="0"/>
              <a:t>Welcome to today's presentation on "Emerging Trends in Precision Medicine: Revolutionizing Healthcare."</a:t>
            </a:r>
          </a:p>
          <a:p>
            <a:r>
              <a:rPr lang="en-GB" dirty="0"/>
              <a:t>Precision medicine is an innovative approach that aims to personalize healthcare by considering individual variations in genetics, environment, and lifestyle.</a:t>
            </a:r>
          </a:p>
          <a:p>
            <a:r>
              <a:rPr lang="en-GB" dirty="0"/>
              <a:t>In this presentation, we will explore the key components of precision medicine, its applications in various areas of healthcare, as well as the challenges and ethical considerations associated with its implementation.</a:t>
            </a:r>
          </a:p>
          <a:p>
            <a:r>
              <a:rPr lang="en-GB" dirty="0"/>
              <a:t>We will also discuss the future perspectives of precision medicine and its potential to transform the way we prevent, diagnose, and treat diseases.</a:t>
            </a:r>
          </a:p>
          <a:p>
            <a:r>
              <a:rPr lang="en-GB" dirty="0"/>
              <a:t>I encourage you to actively participate, ask questions, and engage in discussions throughout the presentation.</a:t>
            </a:r>
          </a:p>
          <a:p>
            <a:r>
              <a:rPr lang="en-GB" dirty="0"/>
              <a:t>Let's dive into the exciting world of precision medicine and discover how it is reshaping the future of healthcare.</a:t>
            </a:r>
          </a:p>
        </p:txBody>
      </p:sp>
    </p:spTree>
    <p:extLst>
      <p:ext uri="{BB962C8B-B14F-4D97-AF65-F5344CB8AC3E}">
        <p14:creationId xmlns:p14="http://schemas.microsoft.com/office/powerpoint/2010/main" val="3408962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451BD-741B-38EB-8044-6DFC0DCA5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What is Precision Medicine?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18366-0A34-4395-F676-22315C9AD749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en-GB" dirty="0"/>
              <a:t>Precision medicine is an approach that takes into account individual variability in genes, environment, and lifestyle for better disease prevention, diagnosis, and treatment.</a:t>
            </a:r>
          </a:p>
          <a:p>
            <a:r>
              <a:rPr lang="en-GB" dirty="0"/>
              <a:t>Instead of applying a generalized treatment or preventive measure to all patients, precision medicine recognizes that each individual is unique and may respond differently to various interventions.</a:t>
            </a:r>
          </a:p>
          <a:p>
            <a:r>
              <a:rPr lang="en-GB" dirty="0"/>
              <a:t>By considering individual factors such as genetic makeup, environmental exposures, and lifestyle choices, precision medicine aims to provide targeted and personalized healthcare solutions.</a:t>
            </a:r>
          </a:p>
          <a:p>
            <a:r>
              <a:rPr lang="en-GB" dirty="0"/>
              <a:t>This approach allows healthcare professionals to tailor interventions to the specific needs of each patient, resulting in improved outcomes and reduced adverse effects.</a:t>
            </a:r>
          </a:p>
          <a:p>
            <a:r>
              <a:rPr lang="en-GB" dirty="0"/>
              <a:t>Precision medicine represents a shift from a one-size-fits-all approach to a more individualized and precise form of healthcare.</a:t>
            </a:r>
          </a:p>
        </p:txBody>
      </p:sp>
    </p:spTree>
    <p:extLst>
      <p:ext uri="{BB962C8B-B14F-4D97-AF65-F5344CB8AC3E}">
        <p14:creationId xmlns:p14="http://schemas.microsoft.com/office/powerpoint/2010/main" val="77981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CB9D4-7AF1-B58F-6995-C07072DE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Shift from One-Size-Fits-All to Personalized Healthcare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00E10-7DEC-42A4-9B22-5DC85939CDBD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en-GB" dirty="0"/>
              <a:t>Traditionally, healthcare has followed a one-size-fits-all approach, where treatments and interventions are applied uniformly to all patients with a particular condition.</a:t>
            </a:r>
          </a:p>
          <a:p>
            <a:r>
              <a:rPr lang="en-GB" dirty="0"/>
              <a:t>However, this approach does not account for the significant variability that exists among individuals in terms of genetics, environment, and lifestyle.</a:t>
            </a:r>
          </a:p>
          <a:p>
            <a:r>
              <a:rPr lang="en-GB" dirty="0"/>
              <a:t>Precision medicine represents a paradigm shift towards personalized healthcare, where interventions are tailored to the specific characteristics and needs of each individual.</a:t>
            </a:r>
          </a:p>
          <a:p>
            <a:r>
              <a:rPr lang="en-GB" dirty="0"/>
              <a:t>By considering factors such as genetic variations, environmental exposures, and lifestyle choices, precision medicine enables healthcare professionals to develop targeted and individualized treatment plans.</a:t>
            </a:r>
          </a:p>
          <a:p>
            <a:r>
              <a:rPr lang="en-GB" dirty="0"/>
              <a:t>This approach leads to more effective treatments, better disease prevention strategies, and improved patient outcomes.</a:t>
            </a:r>
          </a:p>
          <a:p>
            <a:r>
              <a:rPr lang="en-GB" dirty="0"/>
              <a:t>Precision medicine recognizes that each patient is unique, and by embracing this individuality, we can optimize healthcare interventions for better results.</a:t>
            </a:r>
          </a:p>
        </p:txBody>
      </p:sp>
    </p:spTree>
    <p:extLst>
      <p:ext uri="{BB962C8B-B14F-4D97-AF65-F5344CB8AC3E}">
        <p14:creationId xmlns:p14="http://schemas.microsoft.com/office/powerpoint/2010/main" val="1552264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3D73F-F46B-E223-B52C-A6422CA3F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Applications of Precision Medicine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A1BE3-3A12-EA6B-4A52-601B0318F3E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r>
              <a:rPr lang="en-GB" dirty="0"/>
              <a:t>Cancer Treatment:</a:t>
            </a:r>
          </a:p>
          <a:p>
            <a:r>
              <a:rPr lang="en-GB" dirty="0"/>
              <a:t>Precision medicine has revolutionized cancer treatment by enabling targeted therapies and immunotherapies.</a:t>
            </a:r>
          </a:p>
          <a:p>
            <a:r>
              <a:rPr lang="en-GB" dirty="0"/>
              <a:t>Genetic profiling of tumours helps identify specific genetic mutations or biomarkers that drive cancer growth.</a:t>
            </a:r>
          </a:p>
          <a:p>
            <a:r>
              <a:rPr lang="en-GB" dirty="0"/>
              <a:t>Targeted therapies, such as tyrosine kinase inhibitors, monoclonal antibodies, and hormone therapies, are designed to inhibit specific molecular targets implicated in cancer.</a:t>
            </a:r>
          </a:p>
          <a:p>
            <a:r>
              <a:rPr lang="en-GB" dirty="0"/>
              <a:t>Immunotherapies, such as immune checkpoint inhibitors, activate the body's immune system to recognize and destroy cancer cells.</a:t>
            </a:r>
          </a:p>
          <a:p>
            <a:r>
              <a:rPr lang="en-GB" dirty="0"/>
              <a:t>Precision medicine has significantly improved treatment outcomes and survival rates for many cancer patients.</a:t>
            </a:r>
          </a:p>
          <a:p>
            <a:r>
              <a:rPr lang="en-GB" dirty="0"/>
              <a:t>Pharmacogenomics:</a:t>
            </a:r>
          </a:p>
          <a:p>
            <a:r>
              <a:rPr lang="en-GB" dirty="0"/>
              <a:t>Pharmacogenomics utilizes genetic testing to determine the most effective and safe medications for individuals.</a:t>
            </a:r>
          </a:p>
          <a:p>
            <a:r>
              <a:rPr lang="en-GB" dirty="0"/>
              <a:t>Variations in genes responsible for drug metabolism and response can impact how individuals process and respond to medications.</a:t>
            </a:r>
          </a:p>
          <a:p>
            <a:r>
              <a:rPr lang="en-GB" dirty="0"/>
              <a:t>By analysing an individual's genetic profile, healthcare professionals can predict how they will respond to certain drugs and determine optimal dosages.</a:t>
            </a:r>
          </a:p>
          <a:p>
            <a:r>
              <a:rPr lang="en-GB" dirty="0"/>
              <a:t>This personalized approach minimizes adverse drug reactions, enhances drug efficacy, and improves patient outcomes.</a:t>
            </a:r>
          </a:p>
          <a:p>
            <a:r>
              <a:rPr lang="en-GB" dirty="0"/>
              <a:t>Rare Diseases:</a:t>
            </a:r>
          </a:p>
          <a:p>
            <a:r>
              <a:rPr lang="en-GB" dirty="0"/>
              <a:t>Precision medicine has played a crucial role in improving diagnosis and treatment options for rare genetic disorders.</a:t>
            </a:r>
          </a:p>
          <a:p>
            <a:r>
              <a:rPr lang="en-GB" dirty="0"/>
              <a:t>Genetic testing and analysis help identify the specific genetic mutations underlying these rare diseases.</a:t>
            </a:r>
          </a:p>
          <a:p>
            <a:r>
              <a:rPr lang="en-GB" dirty="0"/>
              <a:t>With a better understanding of the genetic basis of these disorders, targeted therapies and gene therapies can be developed.</a:t>
            </a:r>
          </a:p>
          <a:p>
            <a:r>
              <a:rPr lang="en-GB" dirty="0"/>
              <a:t>Precision medicine offers hope for patients with rare diseases by providing tailored treatments and interventions based on their unique genetic profiles.</a:t>
            </a:r>
          </a:p>
        </p:txBody>
      </p:sp>
    </p:spTree>
    <p:extLst>
      <p:ext uri="{BB962C8B-B14F-4D97-AF65-F5344CB8AC3E}">
        <p14:creationId xmlns:p14="http://schemas.microsoft.com/office/powerpoint/2010/main" val="3552628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11CC3-DF81-42ED-1517-277E94AEA29A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Challenges and Ethical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E69E1-8091-77B8-B1BD-B4E95C4A615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r>
              <a:rPr lang="en-GB" dirty="0"/>
              <a:t>Data Privacy:</a:t>
            </a:r>
          </a:p>
          <a:p>
            <a:r>
              <a:rPr lang="en-GB" dirty="0"/>
              <a:t>Protecting patients' genetic and medical data is of utmost importance in precision medicine.</a:t>
            </a:r>
          </a:p>
          <a:p>
            <a:r>
              <a:rPr lang="en-GB" dirty="0"/>
              <a:t>Genetic information is highly sensitive and can reveal important insights about an individual's health and predisposition to certain conditions.</a:t>
            </a:r>
          </a:p>
          <a:p>
            <a:r>
              <a:rPr lang="en-GB" dirty="0"/>
              <a:t>Robust privacy measures, secure data storage, and strict access controls are essential to ensure the confidentiality and privacy of patients' genetic and medical information.</a:t>
            </a:r>
          </a:p>
          <a:p>
            <a:r>
              <a:rPr lang="en-GB" dirty="0"/>
              <a:t>Striking a balance between data sharing for research purposes and maintaining individual privacy rights is a key challenge in the field of precision medicine.</a:t>
            </a:r>
          </a:p>
          <a:p>
            <a:r>
              <a:rPr lang="en-GB" dirty="0"/>
              <a:t>Accessibility:</a:t>
            </a:r>
          </a:p>
          <a:p>
            <a:r>
              <a:rPr lang="en-GB" dirty="0"/>
              <a:t>Implementing precision medicine globally and ensuring equitable access to advanced diagnostics and treatments pose significant challenges.</a:t>
            </a:r>
          </a:p>
          <a:p>
            <a:r>
              <a:rPr lang="en-GB" dirty="0"/>
              <a:t>Access to cutting-edge technologies, genetic testing, and targeted therapies may be limited in certain regions or healthcare systems.</a:t>
            </a:r>
          </a:p>
          <a:p>
            <a:r>
              <a:rPr lang="en-GB" dirty="0"/>
              <a:t>Disparities in healthcare infrastructure, resources, and affordability can hinder the widespread adoption of precision medicine.</a:t>
            </a:r>
          </a:p>
          <a:p>
            <a:r>
              <a:rPr lang="en-GB" dirty="0"/>
              <a:t>Efforts should be made to address these challenges and promote accessibility to ensure that all individuals have equal opportunities to benefit from precision medicine advancements.</a:t>
            </a:r>
          </a:p>
          <a:p>
            <a:r>
              <a:rPr lang="en-GB" dirty="0"/>
              <a:t>Ethical Considerations:</a:t>
            </a:r>
          </a:p>
          <a:p>
            <a:r>
              <a:rPr lang="en-GB" dirty="0"/>
              <a:t>Precision medicine raises important ethical dilemmas that need to be carefully addressed.</a:t>
            </a:r>
          </a:p>
          <a:p>
            <a:r>
              <a:rPr lang="en-GB" dirty="0"/>
              <a:t>Genetic testing raises concerns regarding informed consent, privacy, and potential psychological, social, and economic impacts on individuals and their families.</a:t>
            </a:r>
          </a:p>
          <a:p>
            <a:r>
              <a:rPr lang="en-GB" dirty="0"/>
              <a:t>The potential for discrimination based on genetic information, such as in insurance coverage and employment, necessitates appropriate legal and ethical safeguards.</a:t>
            </a:r>
          </a:p>
          <a:p>
            <a:r>
              <a:rPr lang="en-GB" dirty="0"/>
              <a:t>Ensuring transparency, comprehensive </a:t>
            </a:r>
            <a:r>
              <a:rPr lang="en-GB" dirty="0" err="1"/>
              <a:t>counseling</a:t>
            </a:r>
            <a:r>
              <a:rPr lang="en-GB" dirty="0"/>
              <a:t>, and informed decision-making are crucial in navigating these ethical considerations and protecting individuals' rights and well-being.</a:t>
            </a:r>
          </a:p>
        </p:txBody>
      </p:sp>
    </p:spTree>
    <p:extLst>
      <p:ext uri="{BB962C8B-B14F-4D97-AF65-F5344CB8AC3E}">
        <p14:creationId xmlns:p14="http://schemas.microsoft.com/office/powerpoint/2010/main" val="2493320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03CEF-1EC6-001E-D0C0-FECC3D5AF93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Future Perspectives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23E67-FCC5-947F-70C2-2DC5B01A2357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 fontScale="47500" lnSpcReduction="20000"/>
          </a:bodyPr>
          <a:lstStyle/>
          <a:p>
            <a:r>
              <a:rPr lang="en-GB" dirty="0"/>
              <a:t>Emerging Technologies:</a:t>
            </a:r>
          </a:p>
          <a:p>
            <a:r>
              <a:rPr lang="en-GB" dirty="0"/>
              <a:t>CRISPR-Cas9 Gene Editing: The revolutionary CRISPR-Cas9 technology enables precise editing of genes, offering potential avenues for correcting genetic mutations responsible for various diseases. It holds promise for developing curative treatments for genetic disorders.</a:t>
            </a:r>
          </a:p>
          <a:p>
            <a:r>
              <a:rPr lang="en-GB" dirty="0"/>
              <a:t>Liquid Biopsy: Liquid biopsy involves the analysis of circulating biomarkers, such as DNA, RNA, and proteins, in body fluids. It offers a non-invasive and sensitive method for early detection, monitoring, and personalized treatment selection in cancer and other diseases.</a:t>
            </a:r>
          </a:p>
          <a:p>
            <a:r>
              <a:rPr lang="en-GB" dirty="0"/>
              <a:t>Integrative Approaches:</a:t>
            </a:r>
          </a:p>
          <a:p>
            <a:r>
              <a:rPr lang="en-GB" dirty="0"/>
              <a:t>Digital Health and Wearable Devices: Precision medicine can benefit from the integration of digital health technologies, such as mobile apps, wearable devices, and remote patient monitoring systems. These technologies enable real-time data collection, personalized health tracking, and continuous monitoring, enhancing disease management and treatment outcomes.</a:t>
            </a:r>
          </a:p>
          <a:p>
            <a:r>
              <a:rPr lang="en-GB" dirty="0"/>
              <a:t>Artificial Intelligence (AI) and Machine Learning: AI algorithms can </a:t>
            </a:r>
            <a:r>
              <a:rPr lang="en-GB" dirty="0" err="1"/>
              <a:t>analyze</a:t>
            </a:r>
            <a:r>
              <a:rPr lang="en-GB" dirty="0"/>
              <a:t> large-scale patient data, including genomics, clinical records, and imaging data, to identify patterns, predict disease outcomes, and guide personalized treatment decisions.</a:t>
            </a:r>
          </a:p>
          <a:p>
            <a:r>
              <a:rPr lang="en-GB" dirty="0"/>
              <a:t>Population Health:</a:t>
            </a:r>
          </a:p>
          <a:p>
            <a:r>
              <a:rPr lang="en-GB" dirty="0"/>
              <a:t>Precision medicine can contribute to population-level health improvements by identifying risk factors and implementing preventive strategies.</a:t>
            </a:r>
          </a:p>
          <a:p>
            <a:r>
              <a:rPr lang="en-GB" dirty="0"/>
              <a:t>By </a:t>
            </a:r>
            <a:r>
              <a:rPr lang="en-GB" dirty="0" err="1"/>
              <a:t>analyzing</a:t>
            </a:r>
            <a:r>
              <a:rPr lang="en-GB" dirty="0"/>
              <a:t> genetic and environmental data on a large scale, precision medicine can identify populations at higher risk for certain diseases and inform targeted preventive interventions.</a:t>
            </a:r>
          </a:p>
          <a:p>
            <a:r>
              <a:rPr lang="en-GB" dirty="0"/>
              <a:t>Population-level genomic screening programs can help identify individuals with a higher predisposition to diseases and enable early interventions to reduce disease burden.</a:t>
            </a:r>
          </a:p>
        </p:txBody>
      </p:sp>
    </p:spTree>
    <p:extLst>
      <p:ext uri="{BB962C8B-B14F-4D97-AF65-F5344CB8AC3E}">
        <p14:creationId xmlns:p14="http://schemas.microsoft.com/office/powerpoint/2010/main" val="1618945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645A9-E18A-4201-7188-3061001F39A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7DCDF-82A2-6AE8-E6F0-96CD7FE51670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 fontScale="55000" lnSpcReduction="20000"/>
          </a:bodyPr>
          <a:lstStyle/>
          <a:p>
            <a:r>
              <a:rPr lang="en-GB" dirty="0"/>
              <a:t>In conclusion, precision medicine represents a paradigm shift in healthcare, moving away from a one-size-fits-all approach to personalized and targeted interventions.</a:t>
            </a:r>
          </a:p>
          <a:p>
            <a:r>
              <a:rPr lang="en-GB" dirty="0"/>
              <a:t>We have explored the key components of precision medicine, including genomics, proteomics, and the role of big data and artificial intelligence.</a:t>
            </a:r>
          </a:p>
          <a:p>
            <a:r>
              <a:rPr lang="en-GB" dirty="0"/>
              <a:t>The applications of precision medicine in cancer treatment, pharmacogenomics, and rare diseases have demonstrated significant improvements in patient outcomes.</a:t>
            </a:r>
          </a:p>
          <a:p>
            <a:r>
              <a:rPr lang="en-GB" dirty="0"/>
              <a:t>However, precision medicine also presents challenges and ethical considerations, such as data privacy, accessibility, and informed consent.</a:t>
            </a:r>
          </a:p>
          <a:p>
            <a:r>
              <a:rPr lang="en-GB" dirty="0"/>
              <a:t>Looking ahead, emerging technologies like CRISPR-Cas9 gene editing and liquid biopsy hold promise for advancing precision medicine.</a:t>
            </a:r>
          </a:p>
          <a:p>
            <a:r>
              <a:rPr lang="en-GB" dirty="0"/>
              <a:t>Integrative approaches, such as digital health and wearable devices, as well as the integration of AI, further enhance its potential.</a:t>
            </a:r>
          </a:p>
          <a:p>
            <a:r>
              <a:rPr lang="en-GB" dirty="0"/>
              <a:t>Precision medicine's impact extends beyond individual care, with the potential to improve population health through risk identification and preventive strategies.</a:t>
            </a:r>
          </a:p>
          <a:p>
            <a:r>
              <a:rPr lang="en-GB" dirty="0"/>
              <a:t>It is essential to continue exploring and engaging with precision medicine, as it has the transformative potential to revolutionize healthcare, providing personalized treatments, improved diagnostics, and better disease prevention.</a:t>
            </a:r>
          </a:p>
          <a:p>
            <a:r>
              <a:rPr lang="en-GB" dirty="0"/>
              <a:t>By embracing precision medicine, we can pave the way for a future where healthcare is tailored to the unique needs of each individual, leading to better health outcomes and a more efficient healthcare system.</a:t>
            </a:r>
          </a:p>
        </p:txBody>
      </p:sp>
    </p:spTree>
    <p:extLst>
      <p:ext uri="{BB962C8B-B14F-4D97-AF65-F5344CB8AC3E}">
        <p14:creationId xmlns:p14="http://schemas.microsoft.com/office/powerpoint/2010/main" val="2790248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8E4B4-86A0-87E4-DB90-4207AD485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5400000">
            <a:off x="4185239" y="-2981915"/>
            <a:ext cx="3821521" cy="13255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36F22-2AEC-84E6-0098-D253AB72FD48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Thank you for your attention. I encourage you to further explore the topic of precision medicine, engage in discussions, and stay informed about the latest advancements in this exciting field.</a:t>
            </a:r>
          </a:p>
          <a:p>
            <a:r>
              <a:rPr lang="en-GB" dirty="0"/>
              <a:t>Remember, your involvement and curiosity play a vital role in driving the progress and implementation of precision medicine for the benefit of patients worldwide.</a:t>
            </a:r>
          </a:p>
          <a:p>
            <a:r>
              <a:rPr lang="en-GB" dirty="0"/>
              <a:t>Let's continue to unlock the potential of precision medicine and shape the future of healthcare together.</a:t>
            </a:r>
          </a:p>
        </p:txBody>
      </p:sp>
    </p:spTree>
    <p:extLst>
      <p:ext uri="{BB962C8B-B14F-4D97-AF65-F5344CB8AC3E}">
        <p14:creationId xmlns:p14="http://schemas.microsoft.com/office/powerpoint/2010/main" val="2339266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E973715D99054392187880F74980F7" ma:contentTypeVersion="12" ma:contentTypeDescription="Create a new document." ma:contentTypeScope="" ma:versionID="46829c55bf1ba622979eb227aed88371">
  <xsd:schema xmlns:xsd="http://www.w3.org/2001/XMLSchema" xmlns:xs="http://www.w3.org/2001/XMLSchema" xmlns:p="http://schemas.microsoft.com/office/2006/metadata/properties" xmlns:ns3="dc4056ee-8850-4787-87f3-54d8cf03fa44" xmlns:ns4="a29f2f33-7043-4027-b390-9124e2c6104a" targetNamespace="http://schemas.microsoft.com/office/2006/metadata/properties" ma:root="true" ma:fieldsID="f51a8d71cb36918eee63fcd718dd3963" ns3:_="" ns4:_="">
    <xsd:import namespace="dc4056ee-8850-4787-87f3-54d8cf03fa44"/>
    <xsd:import namespace="a29f2f33-7043-4027-b390-9124e2c610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056ee-8850-4787-87f3-54d8cf03fa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SystemTags" ma:index="15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9f2f33-7043-4027-b390-9124e2c6104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c4056ee-8850-4787-87f3-54d8cf03fa44" xsi:nil="true"/>
  </documentManagement>
</p:properties>
</file>

<file path=customXml/itemProps1.xml><?xml version="1.0" encoding="utf-8"?>
<ds:datastoreItem xmlns:ds="http://schemas.openxmlformats.org/officeDocument/2006/customXml" ds:itemID="{BF252A70-95BB-4BF6-B704-DE34CA9F930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FA68C3-D959-4AA8-9A68-B290A87D4E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4056ee-8850-4787-87f3-54d8cf03fa44"/>
    <ds:schemaRef ds:uri="a29f2f33-7043-4027-b390-9124e2c610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B306EE-9015-4FCC-84F1-A58712398D3B}">
  <ds:schemaRefs>
    <ds:schemaRef ds:uri="http://schemas.microsoft.com/office/2006/metadata/properties"/>
    <ds:schemaRef ds:uri="http://purl.org/dc/dcmitype/"/>
    <ds:schemaRef ds:uri="http://www.w3.org/XML/1998/namespace"/>
    <ds:schemaRef ds:uri="http://purl.org/dc/elements/1.1/"/>
    <ds:schemaRef ds:uri="a29f2f33-7043-4027-b390-9124e2c6104a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dc4056ee-8850-4787-87f3-54d8cf03fa44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1678</Words>
  <Application>Microsoft Office PowerPoint</Application>
  <PresentationFormat>Widescreen</PresentationFormat>
  <Paragraphs>85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Emerging Trends in Precision Medicine: Revolutionizing Healthcare</vt:lpstr>
      <vt:lpstr>Introduction</vt:lpstr>
      <vt:lpstr> What is Precision Medicine?</vt:lpstr>
      <vt:lpstr> Shift from One-Size-Fits-All to Personalized Healthcare</vt:lpstr>
      <vt:lpstr>Applications of Precision Medicine</vt:lpstr>
      <vt:lpstr>Challenges and Ethical Considerations</vt:lpstr>
      <vt:lpstr>Future Perspectives</vt:lpstr>
      <vt:lpstr>Conclusion</vt:lpstr>
      <vt:lpstr>PowerPoint Presentation</vt:lpstr>
      <vt:lpstr>Fun Facts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Emerging Trends in Precision Medicine: Revolutionizing Healthcare</dc:title>
  <dc:creator>anna.afolabisoyemi</dc:creator>
  <cp:lastModifiedBy>anna.afolabisoyemi</cp:lastModifiedBy>
  <cp:revision>4</cp:revision>
  <dcterms:created xsi:type="dcterms:W3CDTF">2024-04-09T12:37:11Z</dcterms:created>
  <dcterms:modified xsi:type="dcterms:W3CDTF">2024-04-09T13:19:55Z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0x01010082E973715D99054392187880F74980F7</vt:lpwstr>
  </property>
</Properties>
</file>