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12" r:id="rId2"/>
    <p:sldId id="313" r:id="rId3"/>
    <p:sldId id="314" r:id="rId4"/>
    <p:sldId id="315" r:id="rId5"/>
    <p:sldId id="316" r:id="rId6"/>
    <p:sldId id="317" r:id="rId7"/>
  </p:sldIdLst>
  <p:sldSz cx="12192000" cy="6858000"/>
  <p:notesSz cx="6794500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4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F2F9E-6A89-4197-A53D-9D4D6FB309EF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7F64-CAC2-4104-941C-9CBA115C1B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824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1C408-50E7-4855-8782-8701C58E9031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431"/>
            <a:ext cx="543560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7076"/>
            <a:ext cx="2944283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7863F-1D79-496A-87CC-FB3FE56A182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28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3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3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5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1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2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1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33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2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99E0-7B00-4D50-8BAD-46E9DA75A399}" type="datetimeFigureOut">
              <a:rPr lang="en-GB" smtClean="0"/>
              <a:pPr/>
              <a:t>24/05/2022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6872-3851-4014-AC8B-995C90574D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0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47" y="2247116"/>
            <a:ext cx="10363200" cy="1470025"/>
          </a:xfrm>
        </p:spPr>
        <p:txBody>
          <a:bodyPr>
            <a:normAutofit/>
          </a:bodyPr>
          <a:lstStyle/>
          <a:p>
            <a:r>
              <a:rPr lang="en-GB" sz="7200" b="1" dirty="0"/>
              <a:t>Oxbridge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4" y="3810000"/>
            <a:ext cx="4359000" cy="2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0" y="459738"/>
            <a:ext cx="4005328" cy="209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66" y="3861544"/>
            <a:ext cx="6490952" cy="189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7" y="321221"/>
            <a:ext cx="4939605" cy="226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F9D8BF9-4923-4967-A1E7-72C71B8D0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79241" y="2698760"/>
            <a:ext cx="843898" cy="9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B08DB3B-BAE4-4862-9D3B-2EE547326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24363" y="2776308"/>
            <a:ext cx="889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6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Is Oxbridge right for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1. You’re on track for top A-level grades</a:t>
            </a:r>
          </a:p>
          <a:p>
            <a:pPr marL="0" indent="0">
              <a:buNone/>
            </a:pPr>
            <a:r>
              <a:rPr lang="en-GB" sz="2000" dirty="0"/>
              <a:t>2. You work </a:t>
            </a:r>
            <a:r>
              <a:rPr lang="en-GB" sz="2000" b="1" i="1" dirty="0"/>
              <a:t>obsessively</a:t>
            </a:r>
          </a:p>
          <a:p>
            <a:pPr marL="0" indent="0">
              <a:buNone/>
            </a:pPr>
            <a:r>
              <a:rPr lang="en-GB" sz="2000" dirty="0"/>
              <a:t>3. You like a good academic debate</a:t>
            </a:r>
          </a:p>
          <a:p>
            <a:pPr marL="0" indent="0">
              <a:buNone/>
            </a:pPr>
            <a:r>
              <a:rPr lang="en-GB" sz="2000" dirty="0"/>
              <a:t>4. You don’t crumble under pressure</a:t>
            </a:r>
          </a:p>
          <a:p>
            <a:pPr marL="0" indent="0">
              <a:buNone/>
            </a:pPr>
            <a:r>
              <a:rPr lang="en-GB" sz="2000" dirty="0"/>
              <a:t>5. You don’t mind self-directed study</a:t>
            </a:r>
          </a:p>
          <a:p>
            <a:pPr marL="0" indent="0">
              <a:buNone/>
            </a:pPr>
            <a:r>
              <a:rPr lang="en-GB" sz="2000" dirty="0"/>
              <a:t>6. You </a:t>
            </a:r>
            <a:r>
              <a:rPr lang="en-GB" sz="2000" b="1" i="1" dirty="0"/>
              <a:t>adore</a:t>
            </a:r>
            <a:r>
              <a:rPr lang="en-GB" sz="2000" dirty="0"/>
              <a:t> your subject</a:t>
            </a:r>
          </a:p>
          <a:p>
            <a:pPr marL="0" indent="0">
              <a:buNone/>
            </a:pPr>
            <a:r>
              <a:rPr lang="en-GB" sz="2000" dirty="0"/>
              <a:t>7. You like </a:t>
            </a:r>
            <a:r>
              <a:rPr lang="en-GB" sz="2000" b="1" i="1" dirty="0"/>
              <a:t>quirky</a:t>
            </a:r>
            <a:r>
              <a:rPr lang="en-GB" sz="2000" dirty="0"/>
              <a:t> traditions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0762"/>
            <a:ext cx="5668235" cy="273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1700808"/>
            <a:ext cx="3694932" cy="18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4752607"/>
            <a:ext cx="4032448" cy="170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7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students need 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Subscribe to journals/magazines/newsletters e.g. National Geographic, The Economist, New Scientist etc.</a:t>
            </a:r>
          </a:p>
          <a:p>
            <a:r>
              <a:rPr lang="en-GB" dirty="0"/>
              <a:t>Read beyond the syllabus</a:t>
            </a:r>
          </a:p>
          <a:p>
            <a:r>
              <a:rPr lang="en-GB" dirty="0"/>
              <a:t>Get onto one of the many outreach days run by individual colleges</a:t>
            </a:r>
          </a:p>
          <a:p>
            <a:r>
              <a:rPr lang="en-GB" dirty="0"/>
              <a:t>Summer schools and master classes</a:t>
            </a:r>
          </a:p>
        </p:txBody>
      </p:sp>
      <p:pic>
        <p:nvPicPr>
          <p:cNvPr id="3078" name="Picture 6" descr="http://data.cdn.realviewdigital.com/global/content/Thumbnail.aspx?pguid=%7B4f831ca4-af7b-4fa7-b62a-ffa6470c1a0d%7D&amp;width=300&amp;folio=cover&amp;iid=52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9880" y="4581129"/>
            <a:ext cx="1832664" cy="2002185"/>
          </a:xfrm>
          <a:prstGeom prst="rect">
            <a:avLst/>
          </a:prstGeom>
          <a:noFill/>
        </p:spPr>
      </p:pic>
      <p:pic>
        <p:nvPicPr>
          <p:cNvPr id="3080" name="Picture 8" descr="http://i.telegraph.co.uk/multimedia/archive/01985/newPic_9622_jpg_198521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5" y="4581129"/>
            <a:ext cx="4128459" cy="1958775"/>
          </a:xfrm>
          <a:prstGeom prst="rect">
            <a:avLst/>
          </a:prstGeom>
          <a:noFill/>
        </p:spPr>
      </p:pic>
      <p:pic>
        <p:nvPicPr>
          <p:cNvPr id="3082" name="Picture 10" descr="http://ecx.images-amazon.com/images/I/51y85%2BkiJYL._SX258_BO1,204,203,200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011" y="4653136"/>
            <a:ext cx="2245883" cy="1956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46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43FD-28A7-4E4E-BC13-4E9F38C5C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241E38-9DAB-4EC1-9621-6962E8BE4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59" t="9540" r="17629" b="15862"/>
          <a:stretch/>
        </p:blipFill>
        <p:spPr>
          <a:xfrm>
            <a:off x="622869" y="2372711"/>
            <a:ext cx="4437861" cy="2774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6C5A2-851E-4022-AE16-A0CDAB3F525D}"/>
              </a:ext>
            </a:extLst>
          </p:cNvPr>
          <p:cNvSpPr txBox="1"/>
          <p:nvPr/>
        </p:nvSpPr>
        <p:spPr>
          <a:xfrm>
            <a:off x="838200" y="1505607"/>
            <a:ext cx="37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www.oxplore.org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9440B-505F-4CED-B102-478FE6C1FD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33" t="9656" r="20151" b="4023"/>
          <a:stretch/>
        </p:blipFill>
        <p:spPr>
          <a:xfrm>
            <a:off x="6213439" y="2372711"/>
            <a:ext cx="4286395" cy="3318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4F1487-45FE-48C1-AA27-3CF1978BD4FB}"/>
              </a:ext>
            </a:extLst>
          </p:cNvPr>
          <p:cNvSpPr txBox="1"/>
          <p:nvPr/>
        </p:nvSpPr>
        <p:spPr>
          <a:xfrm>
            <a:off x="7131269" y="1505607"/>
            <a:ext cx="370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www.myheplus.com</a:t>
            </a:r>
          </a:p>
        </p:txBody>
      </p:sp>
    </p:spTree>
    <p:extLst>
      <p:ext uri="{BB962C8B-B14F-4D97-AF65-F5344CB8AC3E}">
        <p14:creationId xmlns:p14="http://schemas.microsoft.com/office/powerpoint/2010/main" val="199416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And now for something completely different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Oxbridge application process goes beyond the UCAS form</a:t>
            </a:r>
          </a:p>
          <a:p>
            <a:r>
              <a:rPr lang="en-GB" dirty="0"/>
              <a:t>Information taken from a variety of sources (including GCSEs, supplementary questions, reference etc.)</a:t>
            </a:r>
          </a:p>
          <a:p>
            <a:r>
              <a:rPr lang="en-GB" dirty="0"/>
              <a:t>Aptitude tests for both universities</a:t>
            </a:r>
          </a:p>
          <a:p>
            <a:r>
              <a:rPr lang="en-GB" dirty="0"/>
              <a:t>Some colleges require submissions of work</a:t>
            </a:r>
          </a:p>
          <a:p>
            <a:r>
              <a:rPr lang="en-GB" dirty="0"/>
              <a:t>Interviews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07" y="4225632"/>
            <a:ext cx="6711093" cy="263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82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7" y="0"/>
            <a:ext cx="10515600" cy="1325563"/>
          </a:xfrm>
        </p:spPr>
        <p:txBody>
          <a:bodyPr/>
          <a:lstStyle/>
          <a:p>
            <a:r>
              <a:rPr lang="en-GB" b="1" dirty="0"/>
              <a:t>The timetable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882" y="1159678"/>
            <a:ext cx="10515600" cy="51149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r>
              <a:rPr lang="en-GB" sz="1400" dirty="0">
                <a:solidFill>
                  <a:schemeClr val="tx2"/>
                </a:solidFill>
              </a:rPr>
              <a:t>In school meetings January 2023 onwards</a:t>
            </a:r>
          </a:p>
          <a:p>
            <a:endParaRPr lang="en-GB" sz="1400" dirty="0">
              <a:solidFill>
                <a:schemeClr val="tx2"/>
              </a:solidFill>
            </a:endParaRPr>
          </a:p>
          <a:p>
            <a:r>
              <a:rPr lang="en-GB" sz="1400" dirty="0">
                <a:solidFill>
                  <a:schemeClr val="accent2"/>
                </a:solidFill>
              </a:rPr>
              <a:t>March 2023 : Outreach days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>
                <a:solidFill>
                  <a:srgbClr val="00B050"/>
                </a:solidFill>
              </a:rPr>
              <a:t>September 2023:  Mock aptitude tests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>
                <a:solidFill>
                  <a:srgbClr val="FF0000"/>
                </a:solidFill>
              </a:rPr>
              <a:t>End of September: Registration for tests</a:t>
            </a:r>
          </a:p>
          <a:p>
            <a:endParaRPr lang="en-GB" sz="1400" dirty="0"/>
          </a:p>
          <a:p>
            <a:r>
              <a:rPr lang="en-GB" sz="1400" dirty="0">
                <a:solidFill>
                  <a:srgbClr val="7030A0"/>
                </a:solidFill>
              </a:rPr>
              <a:t>15 October:  Mock interviews and deadline for applications</a:t>
            </a:r>
          </a:p>
          <a:p>
            <a:pPr marL="0" indent="0">
              <a:buNone/>
            </a:pPr>
            <a:endParaRPr lang="en-GB" sz="1400" dirty="0">
              <a:solidFill>
                <a:srgbClr val="7030A0"/>
              </a:solidFill>
            </a:endParaRPr>
          </a:p>
          <a:p>
            <a:r>
              <a:rPr lang="en-GB" sz="1400" dirty="0">
                <a:solidFill>
                  <a:srgbClr val="FFC000"/>
                </a:solidFill>
              </a:rPr>
              <a:t>November:  Testing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December: Interviews</a:t>
            </a:r>
          </a:p>
          <a:p>
            <a:endParaRPr lang="en-GB" sz="2000" dirty="0">
              <a:solidFill>
                <a:srgbClr val="7030A0"/>
              </a:solidFill>
            </a:endParaRP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6911E-EC89-FE07-EF79-28BB28EEF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77" t="13079" r="39925" b="5519"/>
          <a:stretch/>
        </p:blipFill>
        <p:spPr>
          <a:xfrm>
            <a:off x="6138571" y="938048"/>
            <a:ext cx="4589863" cy="55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4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197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Oxbridge</vt:lpstr>
      <vt:lpstr>Is Oxbridge right for you?</vt:lpstr>
      <vt:lpstr>What students need to do</vt:lpstr>
      <vt:lpstr>Resources</vt:lpstr>
      <vt:lpstr>And now for something completely different</vt:lpstr>
      <vt:lpstr>The timetable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statements</dc:title>
  <dc:creator>Jack Pitt</dc:creator>
  <cp:lastModifiedBy>Z CHRISTODOULIDES</cp:lastModifiedBy>
  <cp:revision>43</cp:revision>
  <cp:lastPrinted>2019-02-26T07:21:03Z</cp:lastPrinted>
  <dcterms:created xsi:type="dcterms:W3CDTF">2017-01-04T14:56:42Z</dcterms:created>
  <dcterms:modified xsi:type="dcterms:W3CDTF">2022-05-24T11:30:27Z</dcterms:modified>
</cp:coreProperties>
</file>