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60" r:id="rId5"/>
    <p:sldId id="261"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Baker" initials="RB" lastIdx="1" clrIdx="0">
    <p:extLst>
      <p:ext uri="{19B8F6BF-5375-455C-9EA6-DF929625EA0E}">
        <p15:presenceInfo xmlns:p15="http://schemas.microsoft.com/office/powerpoint/2012/main" userId="S-1-5-21-2329350522-1810537833-3847150354-85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6" autoAdjust="0"/>
    <p:restoredTop sz="94660"/>
  </p:normalViewPr>
  <p:slideViewPr>
    <p:cSldViewPr snapToGrid="0" showGuides="1">
      <p:cViewPr varScale="1">
        <p:scale>
          <a:sx n="87" d="100"/>
          <a:sy n="87" d="100"/>
        </p:scale>
        <p:origin x="24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2-26T15:55:08.205" idx="1">
    <p:pos x="7097" y="934"/>
    <p:text/>
    <p:extLst>
      <p:ext uri="{C676402C-5697-4E1C-873F-D02D1690AC5C}">
        <p15:threadingInfo xmlns:p15="http://schemas.microsoft.com/office/powerpoint/2012/main" timeZoneBias="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0219-AE1D-4AF7-BB85-3685E7CD90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142A10C-BA57-49E3-9887-418AE2482F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944638-1C66-4790-9C5F-12DF9ACE10D8}"/>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5" name="Footer Placeholder 4">
            <a:extLst>
              <a:ext uri="{FF2B5EF4-FFF2-40B4-BE49-F238E27FC236}">
                <a16:creationId xmlns:a16="http://schemas.microsoft.com/office/drawing/2014/main" id="{37E6E3EC-0AEE-4406-B8D6-6290BF0C65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E27AB2-C9BB-4EDE-8B96-BAF9C7E7958A}"/>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101415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DFE8-6B05-48DA-A885-A5FDE30A66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8B5A45-8CA4-44D5-8901-B54924CED2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BCFF21-F06F-40AC-BED4-8657DC1C9173}"/>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5" name="Footer Placeholder 4">
            <a:extLst>
              <a:ext uri="{FF2B5EF4-FFF2-40B4-BE49-F238E27FC236}">
                <a16:creationId xmlns:a16="http://schemas.microsoft.com/office/drawing/2014/main" id="{397DA5AD-4C90-4908-AD64-E4A56009CE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C6F192-617A-4D56-BEF9-CADBF586AA60}"/>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3821201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D24DD0-9810-4619-A338-04EE93F195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D4D4BC-3E73-43B3-A0FA-B96F718F119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BE24F6-F87B-4C95-A711-8A0A067B14E4}"/>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5" name="Footer Placeholder 4">
            <a:extLst>
              <a:ext uri="{FF2B5EF4-FFF2-40B4-BE49-F238E27FC236}">
                <a16:creationId xmlns:a16="http://schemas.microsoft.com/office/drawing/2014/main" id="{0DF294EC-53FD-4E67-B524-AE581F68B8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6FCEE3-4AD7-4C80-860D-ADD3F5452493}"/>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55472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660B-B748-4D0C-857F-9CCFF63A95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521A10-FA63-43A3-9482-86AA0925ED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E38E21-1599-4412-9852-951D2197C7F2}"/>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5" name="Footer Placeholder 4">
            <a:extLst>
              <a:ext uri="{FF2B5EF4-FFF2-40B4-BE49-F238E27FC236}">
                <a16:creationId xmlns:a16="http://schemas.microsoft.com/office/drawing/2014/main" id="{D14B5232-1026-4A98-8001-4E555803D0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936EDB-AA26-42C8-A403-74067AC82CC6}"/>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2391742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BD4-000F-4769-8F3F-2148CA8C85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842463-7477-4706-88B4-7D08F5FACB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D3F992-D80E-4A91-8164-53980B1F2DE8}"/>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5" name="Footer Placeholder 4">
            <a:extLst>
              <a:ext uri="{FF2B5EF4-FFF2-40B4-BE49-F238E27FC236}">
                <a16:creationId xmlns:a16="http://schemas.microsoft.com/office/drawing/2014/main" id="{4EA0F5F9-83F1-478C-9E18-DD8E8585E6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761904-8CF2-4193-ADC9-5BD15A316922}"/>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2758641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A55C-776B-4210-A286-88EF0C4534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07A9A9-5FFA-433C-8B97-98318ABE69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9B34F8-8434-4608-A65A-A229ABE13E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596CC9-3980-496C-96B1-CE4B881C154E}"/>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6" name="Footer Placeholder 5">
            <a:extLst>
              <a:ext uri="{FF2B5EF4-FFF2-40B4-BE49-F238E27FC236}">
                <a16:creationId xmlns:a16="http://schemas.microsoft.com/office/drawing/2014/main" id="{4A370854-3349-4025-A2D5-44F1B5A3D9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F660F0-37A1-4886-8529-082994B26DCB}"/>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2004666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77C1-66F2-4146-B115-D614CB62851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319E16-55EB-4043-AC90-B4FC759DC6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C1A3E0-DDB4-478E-A9C8-58F9BA86B9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F89E88-1EB5-4A44-9BAF-666AD7E76E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D38982-EB0C-4E11-AE60-9F9AFE0D8D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339125-505C-4D03-8AFD-A4FF43EE0B3E}"/>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8" name="Footer Placeholder 7">
            <a:extLst>
              <a:ext uri="{FF2B5EF4-FFF2-40B4-BE49-F238E27FC236}">
                <a16:creationId xmlns:a16="http://schemas.microsoft.com/office/drawing/2014/main" id="{04EAD801-D405-44A9-BE71-55286A4F23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70FB73A-E638-420E-9BB0-A40BA5D45DEB}"/>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251745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A37F-1B14-4D4F-8992-152CA17A3E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D6C97E-5313-4D68-83BE-1B9BE2EF69B9}"/>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4" name="Footer Placeholder 3">
            <a:extLst>
              <a:ext uri="{FF2B5EF4-FFF2-40B4-BE49-F238E27FC236}">
                <a16:creationId xmlns:a16="http://schemas.microsoft.com/office/drawing/2014/main" id="{64205ABC-3D45-4658-9BA8-CF6AE1F7020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71A6B33-6001-4FB8-A8B6-2C005850E522}"/>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365415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62FA5-80FE-4194-81B5-A4A47D11A104}"/>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3" name="Footer Placeholder 2">
            <a:extLst>
              <a:ext uri="{FF2B5EF4-FFF2-40B4-BE49-F238E27FC236}">
                <a16:creationId xmlns:a16="http://schemas.microsoft.com/office/drawing/2014/main" id="{5A4D1014-54E9-45F4-8A7C-7BC33616B0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88E5B7-FF5C-4A64-A0C5-483C458B84DF}"/>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106526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31D3-A463-4D7E-ADD9-C25DA406A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672FB9-09CF-42E5-AEEA-4CF4C0EAFA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986E41-49E1-4595-9886-8D26709E3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39772D-4FBA-4E7F-9B93-32941689C28A}"/>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6" name="Footer Placeholder 5">
            <a:extLst>
              <a:ext uri="{FF2B5EF4-FFF2-40B4-BE49-F238E27FC236}">
                <a16:creationId xmlns:a16="http://schemas.microsoft.com/office/drawing/2014/main" id="{EE1064E1-D53E-4D70-88B5-16B300481C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ADF0BC-0134-4D9C-AE75-095A4752117F}"/>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3167220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5643-730A-454A-9C02-F7CD4C5BE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37024D-4393-4CC1-A3E5-7C12B48FC1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1DCE27-77A8-46F6-A43D-EAD4380DA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50A30C-3863-4DCA-BF25-F3E60AEE52E1}"/>
              </a:ext>
            </a:extLst>
          </p:cNvPr>
          <p:cNvSpPr>
            <a:spLocks noGrp="1"/>
          </p:cNvSpPr>
          <p:nvPr>
            <p:ph type="dt" sz="half" idx="10"/>
          </p:nvPr>
        </p:nvSpPr>
        <p:spPr/>
        <p:txBody>
          <a:bodyPr/>
          <a:lstStyle/>
          <a:p>
            <a:fld id="{B93F768D-D15A-445A-AC21-DF7CD648D567}" type="datetimeFigureOut">
              <a:rPr lang="en-GB" smtClean="0"/>
              <a:t>27/02/2024</a:t>
            </a:fld>
            <a:endParaRPr lang="en-GB"/>
          </a:p>
        </p:txBody>
      </p:sp>
      <p:sp>
        <p:nvSpPr>
          <p:cNvPr id="6" name="Footer Placeholder 5">
            <a:extLst>
              <a:ext uri="{FF2B5EF4-FFF2-40B4-BE49-F238E27FC236}">
                <a16:creationId xmlns:a16="http://schemas.microsoft.com/office/drawing/2014/main" id="{8FE1D7C0-B6BD-4480-9982-16E8A893E2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56ADC8-A4E8-45B4-B0B2-AC56832AEEAA}"/>
              </a:ext>
            </a:extLst>
          </p:cNvPr>
          <p:cNvSpPr>
            <a:spLocks noGrp="1"/>
          </p:cNvSpPr>
          <p:nvPr>
            <p:ph type="sldNum" sz="quarter" idx="12"/>
          </p:nvPr>
        </p:nvSpPr>
        <p:spPr/>
        <p:txBody>
          <a:bodyPr/>
          <a:lstStyle/>
          <a:p>
            <a:fld id="{C841D9CD-9721-4BC5-83BF-3826A73B28FF}" type="slidenum">
              <a:rPr lang="en-GB" smtClean="0"/>
              <a:t>‹#›</a:t>
            </a:fld>
            <a:endParaRPr lang="en-GB"/>
          </a:p>
        </p:txBody>
      </p:sp>
    </p:spTree>
    <p:extLst>
      <p:ext uri="{BB962C8B-B14F-4D97-AF65-F5344CB8AC3E}">
        <p14:creationId xmlns:p14="http://schemas.microsoft.com/office/powerpoint/2010/main" val="83464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AEAFE-52ED-4CBC-9683-ED69D654E3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185507-4964-44B4-A270-1855B5173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8ACBB7-4451-4FBB-AFCB-00F293AD51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3F768D-D15A-445A-AC21-DF7CD648D567}" type="datetimeFigureOut">
              <a:rPr lang="en-GB" smtClean="0"/>
              <a:t>27/02/2024</a:t>
            </a:fld>
            <a:endParaRPr lang="en-GB"/>
          </a:p>
        </p:txBody>
      </p:sp>
      <p:sp>
        <p:nvSpPr>
          <p:cNvPr id="5" name="Footer Placeholder 4">
            <a:extLst>
              <a:ext uri="{FF2B5EF4-FFF2-40B4-BE49-F238E27FC236}">
                <a16:creationId xmlns:a16="http://schemas.microsoft.com/office/drawing/2014/main" id="{9A61B52C-4DA5-4BD5-9B82-2273CE5EE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BB5991-3143-467D-86B9-7A44070860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1D9CD-9721-4BC5-83BF-3826A73B28FF}" type="slidenum">
              <a:rPr lang="en-GB" smtClean="0"/>
              <a:t>‹#›</a:t>
            </a:fld>
            <a:endParaRPr lang="en-GB"/>
          </a:p>
        </p:txBody>
      </p:sp>
    </p:spTree>
    <p:extLst>
      <p:ext uri="{BB962C8B-B14F-4D97-AF65-F5344CB8AC3E}">
        <p14:creationId xmlns:p14="http://schemas.microsoft.com/office/powerpoint/2010/main" val="940005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DAC7-98EB-451A-9CE1-30F06E4DF022}"/>
              </a:ext>
            </a:extLst>
          </p:cNvPr>
          <p:cNvSpPr>
            <a:spLocks noGrp="1"/>
          </p:cNvSpPr>
          <p:nvPr>
            <p:ph type="title"/>
          </p:nvPr>
        </p:nvSpPr>
        <p:spPr/>
        <p:txBody>
          <a:bodyPr/>
          <a:lstStyle/>
          <a:p>
            <a:endParaRPr lang="en-GB"/>
          </a:p>
        </p:txBody>
      </p:sp>
      <p:pic>
        <p:nvPicPr>
          <p:cNvPr id="12" name="Content Placeholder 11">
            <a:extLst>
              <a:ext uri="{FF2B5EF4-FFF2-40B4-BE49-F238E27FC236}">
                <a16:creationId xmlns:a16="http://schemas.microsoft.com/office/drawing/2014/main" id="{77D9CF95-30C5-409F-BB56-99E581290F69}"/>
              </a:ext>
            </a:extLst>
          </p:cNvPr>
          <p:cNvPicPr>
            <a:picLocks noGrp="1" noChangeAspect="1"/>
          </p:cNvPicPr>
          <p:nvPr>
            <p:ph idx="1"/>
          </p:nvPr>
        </p:nvPicPr>
        <p:blipFill>
          <a:blip r:embed="rId2"/>
          <a:stretch>
            <a:fillRect/>
          </a:stretch>
        </p:blipFill>
        <p:spPr>
          <a:xfrm>
            <a:off x="0" y="0"/>
            <a:ext cx="20341392" cy="6901542"/>
          </a:xfrm>
          <a:prstGeom prst="rect">
            <a:avLst/>
          </a:prstGeom>
        </p:spPr>
      </p:pic>
      <p:sp>
        <p:nvSpPr>
          <p:cNvPr id="13" name="TextBox 12">
            <a:extLst>
              <a:ext uri="{FF2B5EF4-FFF2-40B4-BE49-F238E27FC236}">
                <a16:creationId xmlns:a16="http://schemas.microsoft.com/office/drawing/2014/main" id="{ED2026F9-5638-46B1-9B63-36F08C225104}"/>
              </a:ext>
            </a:extLst>
          </p:cNvPr>
          <p:cNvSpPr txBox="1"/>
          <p:nvPr/>
        </p:nvSpPr>
        <p:spPr>
          <a:xfrm>
            <a:off x="-739684" y="879316"/>
            <a:ext cx="12431486" cy="4708981"/>
          </a:xfrm>
          <a:prstGeom prst="rect">
            <a:avLst/>
          </a:prstGeom>
          <a:noFill/>
          <a:ln>
            <a:noFill/>
          </a:ln>
        </p:spPr>
        <p:txBody>
          <a:bodyPr wrap="square" rtlCol="0">
            <a:spAutoFit/>
          </a:bodyPr>
          <a:lstStyle/>
          <a:p>
            <a:pPr algn="ctr"/>
            <a:r>
              <a:rPr lang="en-GB" sz="15000" dirty="0">
                <a:solidFill>
                  <a:schemeClr val="bg1"/>
                </a:solidFill>
                <a:latin typeface="Arial Black" panose="020B0A04020102020204" pitchFamily="34" charset="0"/>
              </a:rPr>
              <a:t>Organ </a:t>
            </a:r>
          </a:p>
          <a:p>
            <a:pPr algn="just"/>
            <a:r>
              <a:rPr lang="en-GB" sz="15000" dirty="0">
                <a:solidFill>
                  <a:schemeClr val="bg1"/>
                </a:solidFill>
                <a:latin typeface="Arial Black" panose="020B0A04020102020204" pitchFamily="34" charset="0"/>
              </a:rPr>
              <a:t>    Donation</a:t>
            </a:r>
          </a:p>
        </p:txBody>
      </p:sp>
      <p:sp>
        <p:nvSpPr>
          <p:cNvPr id="14" name="TextBox 13">
            <a:extLst>
              <a:ext uri="{FF2B5EF4-FFF2-40B4-BE49-F238E27FC236}">
                <a16:creationId xmlns:a16="http://schemas.microsoft.com/office/drawing/2014/main" id="{1252A9A7-E62A-4303-B92F-D7B805DB5DA7}"/>
              </a:ext>
            </a:extLst>
          </p:cNvPr>
          <p:cNvSpPr txBox="1"/>
          <p:nvPr/>
        </p:nvSpPr>
        <p:spPr>
          <a:xfrm>
            <a:off x="1474470" y="5588297"/>
            <a:ext cx="13373100" cy="923330"/>
          </a:xfrm>
          <a:prstGeom prst="rect">
            <a:avLst/>
          </a:prstGeom>
          <a:noFill/>
        </p:spPr>
        <p:txBody>
          <a:bodyPr wrap="square" rtlCol="0">
            <a:spAutoFit/>
          </a:bodyPr>
          <a:lstStyle/>
          <a:p>
            <a:r>
              <a:rPr lang="en-GB" sz="5400" dirty="0">
                <a:solidFill>
                  <a:schemeClr val="bg1"/>
                </a:solidFill>
                <a:latin typeface="Arial Black" panose="020B0A04020102020204" pitchFamily="34" charset="0"/>
              </a:rPr>
              <a:t>Should it be mandatory?</a:t>
            </a:r>
          </a:p>
        </p:txBody>
      </p:sp>
    </p:spTree>
    <p:extLst>
      <p:ext uri="{BB962C8B-B14F-4D97-AF65-F5344CB8AC3E}">
        <p14:creationId xmlns:p14="http://schemas.microsoft.com/office/powerpoint/2010/main" val="536007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6556-B3DF-4437-9FCC-E8E45C9293F8}"/>
              </a:ext>
            </a:extLst>
          </p:cNvPr>
          <p:cNvSpPr>
            <a:spLocks noGrp="1"/>
          </p:cNvSpPr>
          <p:nvPr>
            <p:ph type="title"/>
          </p:nvPr>
        </p:nvSpPr>
        <p:spPr>
          <a:xfrm>
            <a:off x="541020" y="365124"/>
            <a:ext cx="10515600" cy="1325563"/>
          </a:xfrm>
        </p:spPr>
        <p:txBody>
          <a:bodyPr/>
          <a:lstStyle/>
          <a:p>
            <a:r>
              <a:rPr lang="en-GB" dirty="0">
                <a:solidFill>
                  <a:schemeClr val="accent1"/>
                </a:solidFill>
                <a:latin typeface="Arial Black" panose="020B0A04020102020204" pitchFamily="34" charset="0"/>
              </a:rPr>
              <a:t>What is organ donation?</a:t>
            </a:r>
          </a:p>
        </p:txBody>
      </p:sp>
      <p:sp>
        <p:nvSpPr>
          <p:cNvPr id="3" name="Content Placeholder 2">
            <a:extLst>
              <a:ext uri="{FF2B5EF4-FFF2-40B4-BE49-F238E27FC236}">
                <a16:creationId xmlns:a16="http://schemas.microsoft.com/office/drawing/2014/main" id="{4499838A-0282-40D9-8719-97EACFD91D3E}"/>
              </a:ext>
            </a:extLst>
          </p:cNvPr>
          <p:cNvSpPr>
            <a:spLocks noGrp="1"/>
          </p:cNvSpPr>
          <p:nvPr>
            <p:ph idx="1"/>
          </p:nvPr>
        </p:nvSpPr>
        <p:spPr>
          <a:xfrm>
            <a:off x="632460" y="1805731"/>
            <a:ext cx="7239000" cy="4477204"/>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GB" dirty="0">
                <a:solidFill>
                  <a:schemeClr val="accent1"/>
                </a:solidFill>
                <a:latin typeface="Arial Black" panose="020B0A04020102020204" pitchFamily="34" charset="0"/>
              </a:rPr>
              <a:t>When a person passes away, their organs may be viable to be harvested for transplantation.</a:t>
            </a:r>
          </a:p>
          <a:p>
            <a:r>
              <a:rPr lang="en-GB" dirty="0">
                <a:solidFill>
                  <a:schemeClr val="accent1"/>
                </a:solidFill>
                <a:latin typeface="Arial Black" panose="020B0A04020102020204" pitchFamily="34" charset="0"/>
              </a:rPr>
              <a:t>Many factors affect this, such as biochemical, functional and morphological viability of the organs </a:t>
            </a:r>
          </a:p>
          <a:p>
            <a:r>
              <a:rPr lang="en-GB" dirty="0">
                <a:solidFill>
                  <a:schemeClr val="accent1"/>
                </a:solidFill>
                <a:latin typeface="Arial Black" panose="020B0A04020102020204" pitchFamily="34" charset="0"/>
              </a:rPr>
              <a:t>Donors may have some viable organs and some not </a:t>
            </a:r>
          </a:p>
          <a:p>
            <a:r>
              <a:rPr lang="en-GB" dirty="0">
                <a:solidFill>
                  <a:schemeClr val="accent1"/>
                </a:solidFill>
                <a:latin typeface="Arial Black" panose="020B0A04020102020204" pitchFamily="34" charset="0"/>
              </a:rPr>
              <a:t>These organs can be harvested from deceased and living donors (depending on organ and situation) and transplanted into a patient </a:t>
            </a:r>
          </a:p>
        </p:txBody>
      </p:sp>
      <p:sp>
        <p:nvSpPr>
          <p:cNvPr id="4" name="TextBox 3">
            <a:extLst>
              <a:ext uri="{FF2B5EF4-FFF2-40B4-BE49-F238E27FC236}">
                <a16:creationId xmlns:a16="http://schemas.microsoft.com/office/drawing/2014/main" id="{9C05E691-1B90-4036-AF11-E458223636ED}"/>
              </a:ext>
            </a:extLst>
          </p:cNvPr>
          <p:cNvSpPr txBox="1"/>
          <p:nvPr/>
        </p:nvSpPr>
        <p:spPr>
          <a:xfrm>
            <a:off x="8225518" y="2266923"/>
            <a:ext cx="2728505" cy="3554819"/>
          </a:xfrm>
          <a:prstGeom prst="rect">
            <a:avLst/>
          </a:prstGeom>
          <a:noFill/>
          <a:ln>
            <a:solidFill>
              <a:schemeClr val="bg1"/>
            </a:solidFill>
          </a:ln>
        </p:spPr>
        <p:txBody>
          <a:bodyPr wrap="square" rtlCol="0">
            <a:spAutoFit/>
          </a:bodyPr>
          <a:lstStyle/>
          <a:p>
            <a:r>
              <a:rPr lang="en-GB" sz="1500" dirty="0">
                <a:solidFill>
                  <a:schemeClr val="accent1"/>
                </a:solidFill>
                <a:latin typeface="Arial Black" panose="020B0A04020102020204" pitchFamily="34" charset="0"/>
              </a:rPr>
              <a:t>Key terms: </a:t>
            </a:r>
          </a:p>
          <a:p>
            <a:r>
              <a:rPr lang="en-GB" sz="1500" dirty="0">
                <a:solidFill>
                  <a:schemeClr val="accent1"/>
                </a:solidFill>
                <a:latin typeface="Arial Black" panose="020B0A04020102020204" pitchFamily="34" charset="0"/>
              </a:rPr>
              <a:t>-morphology: structure and form of an organ without regarding function</a:t>
            </a:r>
          </a:p>
          <a:p>
            <a:r>
              <a:rPr lang="en-GB" sz="1500" dirty="0">
                <a:solidFill>
                  <a:schemeClr val="accent1"/>
                </a:solidFill>
                <a:latin typeface="Arial Black" panose="020B0A04020102020204" pitchFamily="34" charset="0"/>
              </a:rPr>
              <a:t>-biochemical:  characterized by, produced by, or involving chemical reactions in living organisms</a:t>
            </a:r>
          </a:p>
          <a:p>
            <a:r>
              <a:rPr lang="en-GB" sz="1500" dirty="0">
                <a:solidFill>
                  <a:schemeClr val="accent1"/>
                </a:solidFill>
                <a:latin typeface="Arial Black" panose="020B0A04020102020204" pitchFamily="34" charset="0"/>
              </a:rPr>
              <a:t>-functional: how effectively the organ works in completing the required process</a:t>
            </a:r>
          </a:p>
        </p:txBody>
      </p:sp>
    </p:spTree>
    <p:extLst>
      <p:ext uri="{BB962C8B-B14F-4D97-AF65-F5344CB8AC3E}">
        <p14:creationId xmlns:p14="http://schemas.microsoft.com/office/powerpoint/2010/main" val="21482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08EA-877E-4719-BA3B-74D1EA3AB657}"/>
              </a:ext>
            </a:extLst>
          </p:cNvPr>
          <p:cNvSpPr>
            <a:spLocks noGrp="1"/>
          </p:cNvSpPr>
          <p:nvPr>
            <p:ph type="title"/>
          </p:nvPr>
        </p:nvSpPr>
        <p:spPr/>
        <p:txBody>
          <a:bodyPr/>
          <a:lstStyle/>
          <a:p>
            <a:r>
              <a:rPr lang="en-GB" dirty="0">
                <a:solidFill>
                  <a:schemeClr val="accent1"/>
                </a:solidFill>
              </a:rPr>
              <a:t>Most Commonly donated Organs:</a:t>
            </a:r>
          </a:p>
        </p:txBody>
      </p:sp>
      <p:sp>
        <p:nvSpPr>
          <p:cNvPr id="3" name="Content Placeholder 2">
            <a:extLst>
              <a:ext uri="{FF2B5EF4-FFF2-40B4-BE49-F238E27FC236}">
                <a16:creationId xmlns:a16="http://schemas.microsoft.com/office/drawing/2014/main" id="{EBC8D497-E397-48CD-88FF-B06A8588FF63}"/>
              </a:ext>
            </a:extLst>
          </p:cNvPr>
          <p:cNvSpPr>
            <a:spLocks noGrp="1"/>
          </p:cNvSpPr>
          <p:nvPr>
            <p:ph idx="1"/>
          </p:nvPr>
        </p:nvSpPr>
        <p:spPr>
          <a:xfrm>
            <a:off x="741044" y="1756780"/>
            <a:ext cx="3221356" cy="2024123"/>
          </a:xfrm>
          <a:ln>
            <a:solidFill>
              <a:schemeClr val="accent1"/>
            </a:solidFill>
          </a:ln>
        </p:spPr>
        <p:txBody>
          <a:bodyPr>
            <a:normAutofit fontScale="77500" lnSpcReduction="20000"/>
          </a:bodyPr>
          <a:lstStyle/>
          <a:p>
            <a:r>
              <a:rPr lang="en-GB" dirty="0">
                <a:solidFill>
                  <a:schemeClr val="accent1"/>
                </a:solidFill>
              </a:rPr>
              <a:t>Liver:</a:t>
            </a:r>
          </a:p>
          <a:p>
            <a:pPr marL="0" indent="0">
              <a:buNone/>
            </a:pPr>
            <a:r>
              <a:rPr lang="en-GB" dirty="0">
                <a:solidFill>
                  <a:schemeClr val="accent1"/>
                </a:solidFill>
              </a:rPr>
              <a:t>-These survive 12 hours before needing to be transplanted</a:t>
            </a:r>
          </a:p>
          <a:p>
            <a:pPr marL="0" indent="0">
              <a:buNone/>
            </a:pPr>
            <a:r>
              <a:rPr lang="en-GB" dirty="0">
                <a:solidFill>
                  <a:schemeClr val="accent1"/>
                </a:solidFill>
              </a:rPr>
              <a:t>-an average of 726 transplants are carried out a year in the </a:t>
            </a:r>
            <a:r>
              <a:rPr lang="en-GB" dirty="0" err="1">
                <a:solidFill>
                  <a:schemeClr val="accent1"/>
                </a:solidFill>
              </a:rPr>
              <a:t>uk</a:t>
            </a:r>
            <a:endParaRPr lang="en-GB" dirty="0">
              <a:solidFill>
                <a:schemeClr val="accent1"/>
              </a:solidFill>
            </a:endParaRPr>
          </a:p>
          <a:p>
            <a:endParaRPr lang="en-GB" dirty="0"/>
          </a:p>
        </p:txBody>
      </p:sp>
      <p:pic>
        <p:nvPicPr>
          <p:cNvPr id="6" name="Picture 5">
            <a:extLst>
              <a:ext uri="{FF2B5EF4-FFF2-40B4-BE49-F238E27FC236}">
                <a16:creationId xmlns:a16="http://schemas.microsoft.com/office/drawing/2014/main" id="{F31B2471-11E3-4873-8565-6051870A92F2}"/>
              </a:ext>
            </a:extLst>
          </p:cNvPr>
          <p:cNvPicPr>
            <a:picLocks noChangeAspect="1"/>
          </p:cNvPicPr>
          <p:nvPr/>
        </p:nvPicPr>
        <p:blipFill rotWithShape="1">
          <a:blip r:embed="rId2"/>
          <a:srcRect l="52683" t="39833" r="25283" b="47001"/>
          <a:stretch/>
        </p:blipFill>
        <p:spPr>
          <a:xfrm>
            <a:off x="438150" y="3872608"/>
            <a:ext cx="3657600" cy="2778369"/>
          </a:xfrm>
          <a:prstGeom prst="ellipse">
            <a:avLst/>
          </a:prstGeom>
          <a:ln>
            <a:noFill/>
          </a:ln>
          <a:effectLst>
            <a:softEdge rad="112500"/>
          </a:effectLst>
        </p:spPr>
      </p:pic>
      <p:sp>
        <p:nvSpPr>
          <p:cNvPr id="7" name="TextBox 6">
            <a:extLst>
              <a:ext uri="{FF2B5EF4-FFF2-40B4-BE49-F238E27FC236}">
                <a16:creationId xmlns:a16="http://schemas.microsoft.com/office/drawing/2014/main" id="{9A242363-9988-4C7D-9B1D-DBB6AC6F9A5C}"/>
              </a:ext>
            </a:extLst>
          </p:cNvPr>
          <p:cNvSpPr txBox="1"/>
          <p:nvPr/>
        </p:nvSpPr>
        <p:spPr>
          <a:xfrm>
            <a:off x="4255770" y="1683362"/>
            <a:ext cx="3790949" cy="2215991"/>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GB" sz="2400" dirty="0">
                <a:solidFill>
                  <a:schemeClr val="accent1"/>
                </a:solidFill>
              </a:rPr>
              <a:t>Heart:</a:t>
            </a:r>
          </a:p>
          <a:p>
            <a:r>
              <a:rPr lang="en-GB" sz="2400" dirty="0">
                <a:solidFill>
                  <a:schemeClr val="accent1"/>
                </a:solidFill>
              </a:rPr>
              <a:t>-these last 4-6 before needing to be transplanted</a:t>
            </a:r>
          </a:p>
          <a:p>
            <a:r>
              <a:rPr lang="en-GB" sz="2400" dirty="0">
                <a:solidFill>
                  <a:schemeClr val="accent1"/>
                </a:solidFill>
              </a:rPr>
              <a:t>-up  to 200 transplants happen a year in the </a:t>
            </a:r>
            <a:r>
              <a:rPr lang="en-GB" sz="2400" dirty="0" err="1">
                <a:solidFill>
                  <a:schemeClr val="accent1"/>
                </a:solidFill>
              </a:rPr>
              <a:t>uk</a:t>
            </a:r>
            <a:endParaRPr lang="en-GB" sz="2400" dirty="0">
              <a:solidFill>
                <a:schemeClr val="accent1"/>
              </a:solidFill>
            </a:endParaRPr>
          </a:p>
          <a:p>
            <a:endParaRPr lang="en-GB" dirty="0"/>
          </a:p>
        </p:txBody>
      </p:sp>
      <p:pic>
        <p:nvPicPr>
          <p:cNvPr id="2050" name="Picture 2" descr="OrganATTACK">
            <a:extLst>
              <a:ext uri="{FF2B5EF4-FFF2-40B4-BE49-F238E27FC236}">
                <a16:creationId xmlns:a16="http://schemas.microsoft.com/office/drawing/2014/main" id="{030FE369-5E70-4B77-BC35-4A7F707156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41" r="10800"/>
          <a:stretch/>
        </p:blipFill>
        <p:spPr bwMode="auto">
          <a:xfrm>
            <a:off x="4789170" y="3840499"/>
            <a:ext cx="3257550" cy="28425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4158019-A2B7-4654-9B09-BA632F803E04}"/>
              </a:ext>
            </a:extLst>
          </p:cNvPr>
          <p:cNvSpPr txBox="1"/>
          <p:nvPr/>
        </p:nvSpPr>
        <p:spPr>
          <a:xfrm>
            <a:off x="8256270" y="1564284"/>
            <a:ext cx="3790950" cy="2308324"/>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GB" sz="2400" dirty="0">
                <a:solidFill>
                  <a:schemeClr val="accent1"/>
                </a:solidFill>
              </a:rPr>
              <a:t>Kidneys</a:t>
            </a:r>
          </a:p>
          <a:p>
            <a:r>
              <a:rPr lang="en-GB" sz="2400" dirty="0">
                <a:solidFill>
                  <a:schemeClr val="accent1"/>
                </a:solidFill>
              </a:rPr>
              <a:t>-these last 24-36 hours before being transplanted</a:t>
            </a:r>
          </a:p>
          <a:p>
            <a:r>
              <a:rPr lang="en-GB" sz="2400" dirty="0">
                <a:solidFill>
                  <a:schemeClr val="accent1"/>
                </a:solidFill>
              </a:rPr>
              <a:t>-2868 kidneys were transplanted in the </a:t>
            </a:r>
            <a:r>
              <a:rPr lang="en-GB" sz="2400" dirty="0" err="1">
                <a:solidFill>
                  <a:schemeClr val="accent1"/>
                </a:solidFill>
              </a:rPr>
              <a:t>uk</a:t>
            </a:r>
            <a:r>
              <a:rPr lang="en-GB" sz="2400" dirty="0">
                <a:solidFill>
                  <a:schemeClr val="accent1"/>
                </a:solidFill>
              </a:rPr>
              <a:t> in the years 2021/22</a:t>
            </a:r>
          </a:p>
        </p:txBody>
      </p:sp>
      <p:pic>
        <p:nvPicPr>
          <p:cNvPr id="9" name="Picture 8">
            <a:extLst>
              <a:ext uri="{FF2B5EF4-FFF2-40B4-BE49-F238E27FC236}">
                <a16:creationId xmlns:a16="http://schemas.microsoft.com/office/drawing/2014/main" id="{F729C7F1-38DA-4B9C-8A47-B6469A8AEC6F}"/>
              </a:ext>
            </a:extLst>
          </p:cNvPr>
          <p:cNvPicPr>
            <a:picLocks noChangeAspect="1"/>
          </p:cNvPicPr>
          <p:nvPr/>
        </p:nvPicPr>
        <p:blipFill rotWithShape="1">
          <a:blip r:embed="rId4"/>
          <a:srcRect l="25479" t="58365" r="60551" b="29166"/>
          <a:stretch/>
        </p:blipFill>
        <p:spPr>
          <a:xfrm rot="10800000">
            <a:off x="8578214" y="3872608"/>
            <a:ext cx="3147061" cy="2721842"/>
          </a:xfrm>
          <a:prstGeom prst="ellipse">
            <a:avLst/>
          </a:prstGeom>
          <a:ln>
            <a:noFill/>
          </a:ln>
          <a:effectLst>
            <a:softEdge rad="112500"/>
          </a:effectLst>
        </p:spPr>
      </p:pic>
    </p:spTree>
    <p:extLst>
      <p:ext uri="{BB962C8B-B14F-4D97-AF65-F5344CB8AC3E}">
        <p14:creationId xmlns:p14="http://schemas.microsoft.com/office/powerpoint/2010/main" val="2715326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EA06-2B2B-48C0-95C1-57B0C105CB94}"/>
              </a:ext>
            </a:extLst>
          </p:cNvPr>
          <p:cNvSpPr>
            <a:spLocks noGrp="1"/>
          </p:cNvSpPr>
          <p:nvPr>
            <p:ph type="title"/>
          </p:nvPr>
        </p:nvSpPr>
        <p:spPr/>
        <p:txBody>
          <a:bodyPr/>
          <a:lstStyle/>
          <a:p>
            <a:r>
              <a:rPr lang="en-GB" dirty="0">
                <a:solidFill>
                  <a:schemeClr val="accent1"/>
                </a:solidFill>
              </a:rPr>
              <a:t>Key facts about transplants</a:t>
            </a:r>
          </a:p>
        </p:txBody>
      </p:sp>
      <p:sp>
        <p:nvSpPr>
          <p:cNvPr id="3" name="Content Placeholder 2">
            <a:extLst>
              <a:ext uri="{FF2B5EF4-FFF2-40B4-BE49-F238E27FC236}">
                <a16:creationId xmlns:a16="http://schemas.microsoft.com/office/drawing/2014/main" id="{764C9DCC-C2F3-4384-BE0C-3FE30657E758}"/>
              </a:ext>
            </a:extLst>
          </p:cNvPr>
          <p:cNvSpPr>
            <a:spLocks noGrp="1"/>
          </p:cNvSpPr>
          <p:nvPr>
            <p:ph idx="1"/>
          </p:nvPr>
        </p:nvSpPr>
        <p:spPr>
          <a:xfrm>
            <a:off x="838200" y="1825625"/>
            <a:ext cx="7425690" cy="4323715"/>
          </a:xfrm>
        </p:spPr>
        <p:txBody>
          <a:bodyPr>
            <a:normAutofit fontScale="92500" lnSpcReduction="10000"/>
          </a:bodyPr>
          <a:lstStyle/>
          <a:p>
            <a:r>
              <a:rPr lang="en-GB" dirty="0">
                <a:solidFill>
                  <a:schemeClr val="accent1"/>
                </a:solidFill>
              </a:rPr>
              <a:t>In the UK there are currently around 7000 people waiting for an organ transplant</a:t>
            </a:r>
          </a:p>
          <a:p>
            <a:r>
              <a:rPr lang="en-GB" dirty="0">
                <a:solidFill>
                  <a:schemeClr val="accent1"/>
                </a:solidFill>
              </a:rPr>
              <a:t>In order for a person to receive an organ they must be a “match” for the organ. This reduces the chance of the body “rejecting” the organ</a:t>
            </a:r>
          </a:p>
          <a:p>
            <a:r>
              <a:rPr lang="en-GB" dirty="0">
                <a:solidFill>
                  <a:schemeClr val="accent1"/>
                </a:solidFill>
              </a:rPr>
              <a:t>Once person has received an organ, they must take immune suppressants for the rest of their life as this also helps to stop rejection. However this means the patient will be more susceptible to severe infection</a:t>
            </a:r>
          </a:p>
          <a:p>
            <a:r>
              <a:rPr lang="en-GB" dirty="0">
                <a:solidFill>
                  <a:schemeClr val="accent1"/>
                </a:solidFill>
              </a:rPr>
              <a:t>Despite organ transplants being life saving, there is still a majorly increased risk of premature death of the patient</a:t>
            </a:r>
          </a:p>
          <a:p>
            <a:endParaRPr lang="en-GB" dirty="0"/>
          </a:p>
        </p:txBody>
      </p:sp>
      <p:sp>
        <p:nvSpPr>
          <p:cNvPr id="4" name="TextBox 3">
            <a:extLst>
              <a:ext uri="{FF2B5EF4-FFF2-40B4-BE49-F238E27FC236}">
                <a16:creationId xmlns:a16="http://schemas.microsoft.com/office/drawing/2014/main" id="{0EABC5C0-C996-4650-B8BE-EFFF6A38B81D}"/>
              </a:ext>
            </a:extLst>
          </p:cNvPr>
          <p:cNvSpPr txBox="1"/>
          <p:nvPr/>
        </p:nvSpPr>
        <p:spPr>
          <a:xfrm>
            <a:off x="8968740" y="2000250"/>
            <a:ext cx="2743200" cy="3416320"/>
          </a:xfrm>
          <a:prstGeom prst="rect">
            <a:avLst/>
          </a:prstGeom>
          <a:noFill/>
          <a:ln>
            <a:solidFill>
              <a:schemeClr val="accent1"/>
            </a:solidFill>
          </a:ln>
        </p:spPr>
        <p:txBody>
          <a:bodyPr wrap="square" rtlCol="0">
            <a:spAutoFit/>
          </a:bodyPr>
          <a:lstStyle/>
          <a:p>
            <a:r>
              <a:rPr lang="en-GB" dirty="0">
                <a:solidFill>
                  <a:schemeClr val="accent1"/>
                </a:solidFill>
              </a:rPr>
              <a:t>Key terms: </a:t>
            </a:r>
          </a:p>
          <a:p>
            <a:pPr marL="285750" indent="-285750">
              <a:buFont typeface="Arial" panose="020B0604020202020204" pitchFamily="34" charset="0"/>
              <a:buChar char="•"/>
            </a:pPr>
            <a:r>
              <a:rPr lang="en-GB" dirty="0">
                <a:solidFill>
                  <a:schemeClr val="accent1"/>
                </a:solidFill>
              </a:rPr>
              <a:t>Match- when the donor has the same blood type, body size or even ethnicity as the patient, so organ wont be as likely to reject</a:t>
            </a:r>
          </a:p>
          <a:p>
            <a:pPr marL="285750" indent="-285750">
              <a:buFont typeface="Arial" panose="020B0604020202020204" pitchFamily="34" charset="0"/>
              <a:buChar char="•"/>
            </a:pPr>
            <a:r>
              <a:rPr lang="en-GB" dirty="0">
                <a:solidFill>
                  <a:schemeClr val="accent1"/>
                </a:solidFill>
              </a:rPr>
              <a:t>Rejection: when the patient’s immune system attacks the new organ causing it to die/ fail</a:t>
            </a:r>
          </a:p>
        </p:txBody>
      </p:sp>
    </p:spTree>
    <p:extLst>
      <p:ext uri="{BB962C8B-B14F-4D97-AF65-F5344CB8AC3E}">
        <p14:creationId xmlns:p14="http://schemas.microsoft.com/office/powerpoint/2010/main" val="3679345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2BFB-3C62-4830-BED7-322E2DE50D4E}"/>
              </a:ext>
            </a:extLst>
          </p:cNvPr>
          <p:cNvSpPr>
            <a:spLocks noGrp="1"/>
          </p:cNvSpPr>
          <p:nvPr>
            <p:ph type="title"/>
          </p:nvPr>
        </p:nvSpPr>
        <p:spPr>
          <a:ln>
            <a:noFill/>
          </a:ln>
        </p:spPr>
        <p:txBody>
          <a:bodyPr/>
          <a:lstStyle/>
          <a:p>
            <a:r>
              <a:rPr lang="en-GB" dirty="0">
                <a:solidFill>
                  <a:schemeClr val="accent1"/>
                </a:solidFill>
                <a:latin typeface="Arial Black" panose="020B0A04020102020204" pitchFamily="34" charset="0"/>
              </a:rPr>
              <a:t>The UK’s current system: </a:t>
            </a:r>
            <a:r>
              <a:rPr lang="en-GB" dirty="0" err="1">
                <a:solidFill>
                  <a:schemeClr val="accent1"/>
                </a:solidFill>
                <a:latin typeface="Arial Black" panose="020B0A04020102020204" pitchFamily="34" charset="0"/>
              </a:rPr>
              <a:t>Opt</a:t>
            </a:r>
            <a:r>
              <a:rPr lang="en-GB" dirty="0">
                <a:solidFill>
                  <a:schemeClr val="accent1"/>
                </a:solidFill>
                <a:latin typeface="Arial Black" panose="020B0A04020102020204" pitchFamily="34" charset="0"/>
              </a:rPr>
              <a:t> out</a:t>
            </a:r>
          </a:p>
        </p:txBody>
      </p:sp>
      <p:sp>
        <p:nvSpPr>
          <p:cNvPr id="3" name="Content Placeholder 2">
            <a:extLst>
              <a:ext uri="{FF2B5EF4-FFF2-40B4-BE49-F238E27FC236}">
                <a16:creationId xmlns:a16="http://schemas.microsoft.com/office/drawing/2014/main" id="{60EC2F81-EB91-4713-887E-26662C0D5896}"/>
              </a:ext>
            </a:extLst>
          </p:cNvPr>
          <p:cNvSpPr>
            <a:spLocks noGrp="1"/>
          </p:cNvSpPr>
          <p:nvPr>
            <p:ph idx="1"/>
          </p:nvPr>
        </p:nvSpPr>
        <p:spPr>
          <a:xfrm>
            <a:off x="655320" y="1303336"/>
            <a:ext cx="10950485" cy="1325563"/>
          </a:xfrm>
          <a:ln>
            <a:solidFill>
              <a:schemeClr val="accent1"/>
            </a:solidFill>
          </a:ln>
        </p:spPr>
        <p:txBody>
          <a:bodyPr>
            <a:normAutofit fontScale="92500"/>
          </a:bodyPr>
          <a:lstStyle/>
          <a:p>
            <a:pPr marL="0" indent="0">
              <a:buNone/>
            </a:pPr>
            <a:r>
              <a:rPr lang="en-GB" dirty="0">
                <a:solidFill>
                  <a:schemeClr val="accent1"/>
                </a:solidFill>
              </a:rPr>
              <a:t>An opt out system is if the deceased hasn’t registered their preference, their organs are still donated. However their next of kin can opt out on their behalf</a:t>
            </a:r>
          </a:p>
          <a:p>
            <a:pPr marL="0" indent="0">
              <a:buNone/>
            </a:pPr>
            <a:r>
              <a:rPr lang="en-GB" dirty="0">
                <a:solidFill>
                  <a:schemeClr val="accent1"/>
                </a:solidFill>
              </a:rPr>
              <a:t>This system is beneficial for many reasons such as:</a:t>
            </a:r>
          </a:p>
        </p:txBody>
      </p:sp>
      <p:sp>
        <p:nvSpPr>
          <p:cNvPr id="4" name="TextBox 3">
            <a:extLst>
              <a:ext uri="{FF2B5EF4-FFF2-40B4-BE49-F238E27FC236}">
                <a16:creationId xmlns:a16="http://schemas.microsoft.com/office/drawing/2014/main" id="{EDFDB86D-109A-49CB-BDA5-8A58505303AC}"/>
              </a:ext>
            </a:extLst>
          </p:cNvPr>
          <p:cNvSpPr txBox="1"/>
          <p:nvPr/>
        </p:nvSpPr>
        <p:spPr>
          <a:xfrm>
            <a:off x="655320" y="2628899"/>
            <a:ext cx="10515600" cy="3970318"/>
          </a:xfrm>
          <a:prstGeom prst="rect">
            <a:avLst/>
          </a:prstGeom>
          <a:noFill/>
        </p:spPr>
        <p:txBody>
          <a:bodyPr wrap="square" rtlCol="0">
            <a:spAutoFit/>
          </a:bodyPr>
          <a:lstStyle/>
          <a:p>
            <a:r>
              <a:rPr lang="en-GB" sz="2800" b="1" dirty="0">
                <a:solidFill>
                  <a:schemeClr val="accent1"/>
                </a:solidFill>
              </a:rPr>
              <a:t>Normalisation-</a:t>
            </a:r>
            <a:r>
              <a:rPr lang="en-GB" sz="2800" dirty="0">
                <a:solidFill>
                  <a:schemeClr val="accent1"/>
                </a:solidFill>
              </a:rPr>
              <a:t> an opt out system would make organ donation seem more normal. This will encourage people to donate and not choose to opt out</a:t>
            </a:r>
          </a:p>
          <a:p>
            <a:r>
              <a:rPr lang="en-GB" sz="2800" b="1" dirty="0">
                <a:solidFill>
                  <a:schemeClr val="accent1"/>
                </a:solidFill>
              </a:rPr>
              <a:t>Numbers- </a:t>
            </a:r>
            <a:r>
              <a:rPr lang="en-GB" sz="2800" dirty="0">
                <a:solidFill>
                  <a:schemeClr val="accent1"/>
                </a:solidFill>
              </a:rPr>
              <a:t>more organs would be donated, which would aid the lack of organs needed for transplants. 421 people last year died in the UK waiting for an organ. this could have been avoidable</a:t>
            </a:r>
          </a:p>
          <a:p>
            <a:r>
              <a:rPr lang="en-GB" sz="2800" b="1" dirty="0">
                <a:solidFill>
                  <a:schemeClr val="accent1"/>
                </a:solidFill>
              </a:rPr>
              <a:t>Prioritisation- </a:t>
            </a:r>
            <a:r>
              <a:rPr lang="en-GB" sz="2800" dirty="0">
                <a:solidFill>
                  <a:schemeClr val="accent1"/>
                </a:solidFill>
              </a:rPr>
              <a:t>people argue that when considering who to prioritise in this scenario, a person not yet dead with the opportunity to live should be prioritised over someone who has deceased</a:t>
            </a:r>
          </a:p>
        </p:txBody>
      </p:sp>
    </p:spTree>
    <p:extLst>
      <p:ext uri="{BB962C8B-B14F-4D97-AF65-F5344CB8AC3E}">
        <p14:creationId xmlns:p14="http://schemas.microsoft.com/office/powerpoint/2010/main" val="682043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32075-68F1-4B2A-9889-2B25DC286460}"/>
              </a:ext>
            </a:extLst>
          </p:cNvPr>
          <p:cNvSpPr>
            <a:spLocks noGrp="1"/>
          </p:cNvSpPr>
          <p:nvPr>
            <p:ph type="title"/>
          </p:nvPr>
        </p:nvSpPr>
        <p:spPr>
          <a:ln>
            <a:noFill/>
          </a:ln>
        </p:spPr>
        <p:txBody>
          <a:bodyPr/>
          <a:lstStyle/>
          <a:p>
            <a:r>
              <a:rPr lang="en-GB" dirty="0">
                <a:solidFill>
                  <a:schemeClr val="accent1"/>
                </a:solidFill>
                <a:latin typeface="Arial Black" panose="020B0A04020102020204" pitchFamily="34" charset="0"/>
              </a:rPr>
              <a:t>The opt in system</a:t>
            </a:r>
          </a:p>
        </p:txBody>
      </p:sp>
      <p:sp>
        <p:nvSpPr>
          <p:cNvPr id="3" name="Content Placeholder 2">
            <a:extLst>
              <a:ext uri="{FF2B5EF4-FFF2-40B4-BE49-F238E27FC236}">
                <a16:creationId xmlns:a16="http://schemas.microsoft.com/office/drawing/2014/main" id="{1CCA4CD1-499D-4F4A-8C8A-A2857D77B15E}"/>
              </a:ext>
            </a:extLst>
          </p:cNvPr>
          <p:cNvSpPr>
            <a:spLocks noGrp="1"/>
          </p:cNvSpPr>
          <p:nvPr>
            <p:ph idx="1"/>
          </p:nvPr>
        </p:nvSpPr>
        <p:spPr>
          <a:xfrm>
            <a:off x="838200" y="1414145"/>
            <a:ext cx="10515600" cy="1100455"/>
          </a:xfrm>
          <a:ln>
            <a:solidFill>
              <a:schemeClr val="accent1"/>
            </a:solidFill>
          </a:ln>
        </p:spPr>
        <p:txBody>
          <a:bodyPr>
            <a:normAutofit lnSpcReduction="10000"/>
          </a:bodyPr>
          <a:lstStyle/>
          <a:p>
            <a:pPr marL="0" indent="0">
              <a:buNone/>
            </a:pPr>
            <a:r>
              <a:rPr lang="en-GB" sz="2400" dirty="0">
                <a:solidFill>
                  <a:schemeClr val="accent1"/>
                </a:solidFill>
              </a:rPr>
              <a:t>An opt in system is one where a person is assumed as not wanting to be an organ donor if no preference is stated</a:t>
            </a:r>
          </a:p>
          <a:p>
            <a:pPr marL="0" indent="0">
              <a:buNone/>
            </a:pPr>
            <a:r>
              <a:rPr lang="en-GB" sz="2400" dirty="0">
                <a:solidFill>
                  <a:schemeClr val="accent1"/>
                </a:solidFill>
              </a:rPr>
              <a:t>Some people are in favour of this system because of:</a:t>
            </a:r>
          </a:p>
          <a:p>
            <a:pPr marL="0" indent="0">
              <a:buNone/>
            </a:pPr>
            <a:endParaRPr lang="en-GB" sz="1200" dirty="0"/>
          </a:p>
          <a:p>
            <a:pPr marL="0" indent="0">
              <a:buNone/>
            </a:pPr>
            <a:endParaRPr lang="en-GB" sz="1200" dirty="0"/>
          </a:p>
        </p:txBody>
      </p:sp>
      <p:sp>
        <p:nvSpPr>
          <p:cNvPr id="4" name="TextBox 3">
            <a:extLst>
              <a:ext uri="{FF2B5EF4-FFF2-40B4-BE49-F238E27FC236}">
                <a16:creationId xmlns:a16="http://schemas.microsoft.com/office/drawing/2014/main" id="{091F78AB-01E7-4AB1-B6DA-B91AF28C6F86}"/>
              </a:ext>
            </a:extLst>
          </p:cNvPr>
          <p:cNvSpPr txBox="1"/>
          <p:nvPr/>
        </p:nvSpPr>
        <p:spPr>
          <a:xfrm>
            <a:off x="560070" y="2514600"/>
            <a:ext cx="11510010" cy="4247317"/>
          </a:xfrm>
          <a:prstGeom prst="rect">
            <a:avLst/>
          </a:prstGeom>
          <a:noFill/>
          <a:ln>
            <a:noFill/>
          </a:ln>
        </p:spPr>
        <p:txBody>
          <a:bodyPr wrap="square" rtlCol="0">
            <a:spAutoFit/>
          </a:bodyPr>
          <a:lstStyle/>
          <a:p>
            <a:pPr marL="285750" indent="-285750">
              <a:buFont typeface="Arial" panose="020B0604020202020204" pitchFamily="34" charset="0"/>
              <a:buChar char="•"/>
            </a:pPr>
            <a:r>
              <a:rPr lang="en-GB" sz="2800" b="1" dirty="0">
                <a:solidFill>
                  <a:schemeClr val="accent1"/>
                </a:solidFill>
              </a:rPr>
              <a:t>Autonomy: </a:t>
            </a:r>
            <a:r>
              <a:rPr lang="en-GB" sz="2800" dirty="0">
                <a:solidFill>
                  <a:schemeClr val="accent1"/>
                </a:solidFill>
              </a:rPr>
              <a:t>some people are not aware of the system, so may end up having their organs donated against their wishes after not having </a:t>
            </a:r>
            <a:r>
              <a:rPr lang="en-GB" sz="2800" dirty="0" err="1">
                <a:solidFill>
                  <a:schemeClr val="accent1"/>
                </a:solidFill>
              </a:rPr>
              <a:t>twhe</a:t>
            </a:r>
            <a:r>
              <a:rPr lang="en-GB" sz="2800" dirty="0">
                <a:solidFill>
                  <a:schemeClr val="accent1"/>
                </a:solidFill>
              </a:rPr>
              <a:t> opportunity to express otherwise</a:t>
            </a:r>
          </a:p>
          <a:p>
            <a:pPr marL="285750" indent="-285750">
              <a:buFont typeface="Arial" panose="020B0604020202020204" pitchFamily="34" charset="0"/>
              <a:buChar char="•"/>
            </a:pPr>
            <a:r>
              <a:rPr lang="en-GB" sz="2800" b="1" dirty="0">
                <a:solidFill>
                  <a:schemeClr val="accent1"/>
                </a:solidFill>
              </a:rPr>
              <a:t>Respect: </a:t>
            </a:r>
            <a:r>
              <a:rPr lang="en-GB" sz="2800" dirty="0">
                <a:solidFill>
                  <a:schemeClr val="accent1"/>
                </a:solidFill>
              </a:rPr>
              <a:t>many argue that we should protect the dignity of the dead, particularly as some religions state that the body should stay intact after death</a:t>
            </a:r>
          </a:p>
          <a:p>
            <a:pPr marL="285750" indent="-285750">
              <a:buFont typeface="Arial" panose="020B0604020202020204" pitchFamily="34" charset="0"/>
              <a:buChar char="•"/>
            </a:pPr>
            <a:r>
              <a:rPr lang="en-GB" sz="2800" b="1" dirty="0">
                <a:solidFill>
                  <a:schemeClr val="accent1"/>
                </a:solidFill>
              </a:rPr>
              <a:t>Alternatives: </a:t>
            </a:r>
            <a:r>
              <a:rPr lang="en-GB" sz="2800" dirty="0">
                <a:solidFill>
                  <a:schemeClr val="accent1"/>
                </a:solidFill>
              </a:rPr>
              <a:t>some people believe that we should encourage people to opt in rather than just assuming as it could also solve the organ shortage problem</a:t>
            </a:r>
          </a:p>
          <a:p>
            <a:pPr marL="285750" indent="-285750">
              <a:buFont typeface="Arial" panose="020B0604020202020204" pitchFamily="34" charset="0"/>
              <a:buChar char="•"/>
            </a:pPr>
            <a:endParaRPr lang="en-GB" b="1" dirty="0">
              <a:solidFill>
                <a:schemeClr val="accent1"/>
              </a:solidFill>
            </a:endParaRPr>
          </a:p>
        </p:txBody>
      </p:sp>
    </p:spTree>
    <p:extLst>
      <p:ext uri="{BB962C8B-B14F-4D97-AF65-F5344CB8AC3E}">
        <p14:creationId xmlns:p14="http://schemas.microsoft.com/office/powerpoint/2010/main" val="352427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10E27-E09D-45F3-9A25-305E12F88899}"/>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98B203A6-EBAD-436E-B85D-58D3AD31DDB2}"/>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30E138C1-B78A-47C1-A9E5-526DE88EC41E}"/>
              </a:ext>
            </a:extLst>
          </p:cNvPr>
          <p:cNvPicPr>
            <a:picLocks noChangeAspect="1"/>
          </p:cNvPicPr>
          <p:nvPr/>
        </p:nvPicPr>
        <p:blipFill>
          <a:blip r:embed="rId2"/>
          <a:stretch>
            <a:fillRect/>
          </a:stretch>
        </p:blipFill>
        <p:spPr>
          <a:xfrm>
            <a:off x="-624101" y="0"/>
            <a:ext cx="20601634" cy="6988628"/>
          </a:xfrm>
          <a:prstGeom prst="rect">
            <a:avLst/>
          </a:prstGeom>
        </p:spPr>
      </p:pic>
      <p:sp>
        <p:nvSpPr>
          <p:cNvPr id="7" name="TextBox 6">
            <a:extLst>
              <a:ext uri="{FF2B5EF4-FFF2-40B4-BE49-F238E27FC236}">
                <a16:creationId xmlns:a16="http://schemas.microsoft.com/office/drawing/2014/main" id="{F217F8DC-CD24-41A1-8213-ED3EACBBC3D3}"/>
              </a:ext>
            </a:extLst>
          </p:cNvPr>
          <p:cNvSpPr txBox="1"/>
          <p:nvPr/>
        </p:nvSpPr>
        <p:spPr>
          <a:xfrm>
            <a:off x="434340" y="1690688"/>
            <a:ext cx="12538710" cy="1862048"/>
          </a:xfrm>
          <a:prstGeom prst="rect">
            <a:avLst/>
          </a:prstGeom>
          <a:noFill/>
        </p:spPr>
        <p:txBody>
          <a:bodyPr wrap="square" rtlCol="0">
            <a:spAutoFit/>
          </a:bodyPr>
          <a:lstStyle/>
          <a:p>
            <a:r>
              <a:rPr lang="en-GB" sz="11500" dirty="0">
                <a:solidFill>
                  <a:schemeClr val="bg1"/>
                </a:solidFill>
                <a:latin typeface="Arial Black" panose="020B0A04020102020204" pitchFamily="34" charset="0"/>
              </a:rPr>
              <a:t>DISCUSSION…</a:t>
            </a:r>
          </a:p>
        </p:txBody>
      </p:sp>
    </p:spTree>
    <p:extLst>
      <p:ext uri="{BB962C8B-B14F-4D97-AF65-F5344CB8AC3E}">
        <p14:creationId xmlns:p14="http://schemas.microsoft.com/office/powerpoint/2010/main" val="3398664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274</TotalTime>
  <Words>615</Words>
  <Application>Microsoft Office PowerPoint</Application>
  <PresentationFormat>Widescreen</PresentationFormat>
  <Paragraphs>44</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Black</vt:lpstr>
      <vt:lpstr>Calibri</vt:lpstr>
      <vt:lpstr>Calibri Light</vt:lpstr>
      <vt:lpstr>Office Theme</vt:lpstr>
      <vt:lpstr>PowerPoint Presentation</vt:lpstr>
      <vt:lpstr>What is organ donation?</vt:lpstr>
      <vt:lpstr>Most Commonly donated Organs:</vt:lpstr>
      <vt:lpstr>Key facts about transplants</vt:lpstr>
      <vt:lpstr>The UK’s current system: Opt out</vt:lpstr>
      <vt:lpstr>The opt in system</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 donation- should it be mandatory</dc:title>
  <dc:creator>Rachel Baker</dc:creator>
  <cp:lastModifiedBy>Z CHRISTODOULIDES</cp:lastModifiedBy>
  <cp:revision>21</cp:revision>
  <dcterms:created xsi:type="dcterms:W3CDTF">2024-02-26T12:13:03Z</dcterms:created>
  <dcterms:modified xsi:type="dcterms:W3CDTF">2024-02-27T12:56:02Z</dcterms:modified>
</cp:coreProperties>
</file>