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56" r:id="rId2"/>
    <p:sldId id="267" r:id="rId3"/>
    <p:sldId id="257" r:id="rId4"/>
    <p:sldId id="258" r:id="rId5"/>
    <p:sldId id="259" r:id="rId6"/>
    <p:sldId id="262" r:id="rId7"/>
    <p:sldId id="263" r:id="rId8"/>
    <p:sldId id="260" r:id="rId9"/>
    <p:sldId id="261" r:id="rId10"/>
    <p:sldId id="265" r:id="rId11"/>
    <p:sldId id="269" r:id="rId12"/>
    <p:sldId id="270" r:id="rId13"/>
    <p:sldId id="271" r:id="rId14"/>
    <p:sldId id="272" r:id="rId15"/>
    <p:sldId id="268" r:id="rId16"/>
    <p:sldId id="273" r:id="rId17"/>
    <p:sldId id="266" r:id="rId18"/>
    <p:sldId id="274"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38C2A-C48F-6D43-9138-B1FD3B04A0D9}" v="193" dt="2022-05-10T09:46:43.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531"/>
  </p:normalViewPr>
  <p:slideViewPr>
    <p:cSldViewPr snapToGrid="0" snapToObjects="1">
      <p:cViewPr>
        <p:scale>
          <a:sx n="93" d="100"/>
          <a:sy n="93" d="100"/>
        </p:scale>
        <p:origin x="144"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aLurie" userId="6a62985e-c7b5-453b-a5fb-baff77f941d6" providerId="ADAL" clId="{4E738C2A-C48F-6D43-9138-B1FD3B04A0D9}"/>
    <pc:docChg chg="modSld sldOrd">
      <pc:chgData name="MaiaLurie" userId="6a62985e-c7b5-453b-a5fb-baff77f941d6" providerId="ADAL" clId="{4E738C2A-C48F-6D43-9138-B1FD3B04A0D9}" dt="2022-05-15T08:12:43.936" v="10" actId="20578"/>
      <pc:docMkLst>
        <pc:docMk/>
      </pc:docMkLst>
      <pc:sldChg chg="ord">
        <pc:chgData name="MaiaLurie" userId="6a62985e-c7b5-453b-a5fb-baff77f941d6" providerId="ADAL" clId="{4E738C2A-C48F-6D43-9138-B1FD3B04A0D9}" dt="2022-05-15T08:12:22.692" v="5" actId="20578"/>
        <pc:sldMkLst>
          <pc:docMk/>
          <pc:sldMk cId="3466267193" sldId="262"/>
        </pc:sldMkLst>
      </pc:sldChg>
      <pc:sldChg chg="ord">
        <pc:chgData name="MaiaLurie" userId="6a62985e-c7b5-453b-a5fb-baff77f941d6" providerId="ADAL" clId="{4E738C2A-C48F-6D43-9138-B1FD3B04A0D9}" dt="2022-05-15T08:12:43.936" v="10" actId="20578"/>
        <pc:sldMkLst>
          <pc:docMk/>
          <pc:sldMk cId="324025879" sldId="263"/>
        </pc:sldMkLst>
      </pc:sldChg>
      <pc:sldChg chg="delSp mod">
        <pc:chgData name="MaiaLurie" userId="6a62985e-c7b5-453b-a5fb-baff77f941d6" providerId="ADAL" clId="{4E738C2A-C48F-6D43-9138-B1FD3B04A0D9}" dt="2022-05-15T08:11:40.593" v="1"/>
        <pc:sldMkLst>
          <pc:docMk/>
          <pc:sldMk cId="1596821145" sldId="264"/>
        </pc:sldMkLst>
        <pc:spChg chg="del">
          <ac:chgData name="MaiaLurie" userId="6a62985e-c7b5-453b-a5fb-baff77f941d6" providerId="ADAL" clId="{4E738C2A-C48F-6D43-9138-B1FD3B04A0D9}" dt="2022-05-15T08:11:40.593" v="1"/>
          <ac:spMkLst>
            <pc:docMk/>
            <pc:sldMk cId="1596821145" sldId="264"/>
            <ac:spMk id="4" creationId="{EDAB5CCF-3ADC-F943-8559-D50D7CF160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16237-2ED6-462D-9ED2-DB34E39A50DF}"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F98B5499-F060-9E42-B33F-A05C1B97826B}" type="pres">
      <dgm:prSet presAssocID="{2FB16237-2ED6-462D-9ED2-DB34E39A50DF}" presName="hierChild1" presStyleCnt="0">
        <dgm:presLayoutVars>
          <dgm:chPref val="1"/>
          <dgm:dir/>
          <dgm:animOne val="branch"/>
          <dgm:animLvl val="lvl"/>
          <dgm:resizeHandles/>
        </dgm:presLayoutVars>
      </dgm:prSet>
      <dgm:spPr/>
    </dgm:pt>
  </dgm:ptLst>
  <dgm:cxnLst>
    <dgm:cxn modelId="{DA304374-8ACA-BF47-A0D9-812CF57B1428}" type="presOf" srcId="{2FB16237-2ED6-462D-9ED2-DB34E39A50DF}" destId="{F98B5499-F060-9E42-B33F-A05C1B97826B}"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16237-2ED6-462D-9ED2-DB34E39A50DF}"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7A119A73-4B9E-4406-9AFA-BD9B54D53401}">
      <dgm:prSet custT="1"/>
      <dgm:spPr/>
      <dgm:t>
        <a:bodyPr/>
        <a:lstStyle/>
        <a:p>
          <a:r>
            <a:rPr lang="en-US" sz="1600" dirty="0"/>
            <a:t>Genotype- genetic material passed from generation to generations</a:t>
          </a:r>
        </a:p>
      </dgm:t>
    </dgm:pt>
    <dgm:pt modelId="{4940F75B-7696-45B3-A7F0-1402AD6CEEAD}" type="parTrans" cxnId="{D227CEB5-C5CE-41A3-B6E6-B3E2909EAB5E}">
      <dgm:prSet/>
      <dgm:spPr/>
      <dgm:t>
        <a:bodyPr/>
        <a:lstStyle/>
        <a:p>
          <a:endParaRPr lang="en-US"/>
        </a:p>
      </dgm:t>
    </dgm:pt>
    <dgm:pt modelId="{069560AF-9858-4873-B9D2-2F75158720B7}" type="sibTrans" cxnId="{D227CEB5-C5CE-41A3-B6E6-B3E2909EAB5E}">
      <dgm:prSet/>
      <dgm:spPr/>
      <dgm:t>
        <a:bodyPr/>
        <a:lstStyle/>
        <a:p>
          <a:endParaRPr lang="en-US"/>
        </a:p>
      </dgm:t>
    </dgm:pt>
    <dgm:pt modelId="{C945409C-A43E-4761-97D5-2119FDBC6242}">
      <dgm:prSet custT="1"/>
      <dgm:spPr/>
      <dgm:t>
        <a:bodyPr/>
        <a:lstStyle/>
        <a:p>
          <a:r>
            <a:rPr lang="en-US" sz="1600" dirty="0"/>
            <a:t>Phenotype- observable characteristics of an organism (humans in this case)</a:t>
          </a:r>
        </a:p>
      </dgm:t>
    </dgm:pt>
    <dgm:pt modelId="{D0273D05-F713-43D3-A88B-5C3988D702CE}" type="parTrans" cxnId="{1E97C350-FB44-4433-ACFE-8AC756B305BE}">
      <dgm:prSet/>
      <dgm:spPr/>
      <dgm:t>
        <a:bodyPr/>
        <a:lstStyle/>
        <a:p>
          <a:endParaRPr lang="en-US"/>
        </a:p>
      </dgm:t>
    </dgm:pt>
    <dgm:pt modelId="{ADE8FCA1-BD72-43EF-A9DA-945BE609ADCF}" type="sibTrans" cxnId="{1E97C350-FB44-4433-ACFE-8AC756B305BE}">
      <dgm:prSet/>
      <dgm:spPr/>
      <dgm:t>
        <a:bodyPr/>
        <a:lstStyle/>
        <a:p>
          <a:endParaRPr lang="en-US"/>
        </a:p>
      </dgm:t>
    </dgm:pt>
    <dgm:pt modelId="{6760FB68-3167-4D37-BEC4-F7BD8180EA8F}">
      <dgm:prSet custT="1"/>
      <dgm:spPr/>
      <dgm:t>
        <a:bodyPr/>
        <a:lstStyle/>
        <a:p>
          <a:r>
            <a:rPr lang="en-US" sz="1400" dirty="0"/>
            <a:t>Genes x environment= outcome (environment and genes each contribute 50% to this idea)</a:t>
          </a:r>
        </a:p>
        <a:p>
          <a:endParaRPr lang="en-US" sz="1400" dirty="0"/>
        </a:p>
        <a:p>
          <a:r>
            <a:rPr lang="en-US" sz="1400" dirty="0"/>
            <a:t>We can then use this to think about how we can better our outcome of becoming healthier people </a:t>
          </a:r>
        </a:p>
        <a:p>
          <a:endParaRPr lang="en-US" sz="1100" dirty="0"/>
        </a:p>
        <a:p>
          <a:endParaRPr lang="en-US" sz="1100" dirty="0"/>
        </a:p>
      </dgm:t>
    </dgm:pt>
    <dgm:pt modelId="{FCA1F92A-808B-452B-9BD2-F0CA6C599B38}" type="parTrans" cxnId="{B2F41367-2897-4A0F-8E5A-333A6A663254}">
      <dgm:prSet/>
      <dgm:spPr/>
      <dgm:t>
        <a:bodyPr/>
        <a:lstStyle/>
        <a:p>
          <a:endParaRPr lang="en-US"/>
        </a:p>
      </dgm:t>
    </dgm:pt>
    <dgm:pt modelId="{85750C8D-6D3F-4906-A4EE-91E872A6BE5C}" type="sibTrans" cxnId="{B2F41367-2897-4A0F-8E5A-333A6A663254}">
      <dgm:prSet/>
      <dgm:spPr/>
      <dgm:t>
        <a:bodyPr/>
        <a:lstStyle/>
        <a:p>
          <a:endParaRPr lang="en-US"/>
        </a:p>
      </dgm:t>
    </dgm:pt>
    <dgm:pt modelId="{F98B5499-F060-9E42-B33F-A05C1B97826B}" type="pres">
      <dgm:prSet presAssocID="{2FB16237-2ED6-462D-9ED2-DB34E39A50DF}" presName="hierChild1" presStyleCnt="0">
        <dgm:presLayoutVars>
          <dgm:chPref val="1"/>
          <dgm:dir/>
          <dgm:animOne val="branch"/>
          <dgm:animLvl val="lvl"/>
          <dgm:resizeHandles/>
        </dgm:presLayoutVars>
      </dgm:prSet>
      <dgm:spPr/>
    </dgm:pt>
    <dgm:pt modelId="{B267FC6B-5364-204A-9749-419C48BBF896}" type="pres">
      <dgm:prSet presAssocID="{7A119A73-4B9E-4406-9AFA-BD9B54D53401}" presName="hierRoot1" presStyleCnt="0"/>
      <dgm:spPr/>
    </dgm:pt>
    <dgm:pt modelId="{075CFC9A-686E-384B-8C85-A0F1DE6D054E}" type="pres">
      <dgm:prSet presAssocID="{7A119A73-4B9E-4406-9AFA-BD9B54D53401}" presName="composite" presStyleCnt="0"/>
      <dgm:spPr/>
    </dgm:pt>
    <dgm:pt modelId="{D6369C0D-9901-F44E-8210-0C81C60E5A0D}" type="pres">
      <dgm:prSet presAssocID="{7A119A73-4B9E-4406-9AFA-BD9B54D53401}" presName="background" presStyleLbl="node0" presStyleIdx="0" presStyleCnt="3"/>
      <dgm:spPr/>
    </dgm:pt>
    <dgm:pt modelId="{97E78A2C-0FA8-3E4A-804A-94EF27B74452}" type="pres">
      <dgm:prSet presAssocID="{7A119A73-4B9E-4406-9AFA-BD9B54D53401}" presName="text" presStyleLbl="fgAcc0" presStyleIdx="0" presStyleCnt="3">
        <dgm:presLayoutVars>
          <dgm:chPref val="3"/>
        </dgm:presLayoutVars>
      </dgm:prSet>
      <dgm:spPr/>
    </dgm:pt>
    <dgm:pt modelId="{9A156167-B57D-D247-B6CE-59149B588668}" type="pres">
      <dgm:prSet presAssocID="{7A119A73-4B9E-4406-9AFA-BD9B54D53401}" presName="hierChild2" presStyleCnt="0"/>
      <dgm:spPr/>
    </dgm:pt>
    <dgm:pt modelId="{7B09B138-B1D3-4A4D-BE1F-A406D6389B4A}" type="pres">
      <dgm:prSet presAssocID="{C945409C-A43E-4761-97D5-2119FDBC6242}" presName="hierRoot1" presStyleCnt="0"/>
      <dgm:spPr/>
    </dgm:pt>
    <dgm:pt modelId="{13DEA41F-C2A8-A34D-8E18-068381BAA79D}" type="pres">
      <dgm:prSet presAssocID="{C945409C-A43E-4761-97D5-2119FDBC6242}" presName="composite" presStyleCnt="0"/>
      <dgm:spPr/>
    </dgm:pt>
    <dgm:pt modelId="{5CE8F904-B02B-8845-9FFA-892CA143A610}" type="pres">
      <dgm:prSet presAssocID="{C945409C-A43E-4761-97D5-2119FDBC6242}" presName="background" presStyleLbl="node0" presStyleIdx="1" presStyleCnt="3"/>
      <dgm:spPr/>
    </dgm:pt>
    <dgm:pt modelId="{FF0ED61A-BC39-5E4A-AB84-CAD933182B81}" type="pres">
      <dgm:prSet presAssocID="{C945409C-A43E-4761-97D5-2119FDBC6242}" presName="text" presStyleLbl="fgAcc0" presStyleIdx="1" presStyleCnt="3">
        <dgm:presLayoutVars>
          <dgm:chPref val="3"/>
        </dgm:presLayoutVars>
      </dgm:prSet>
      <dgm:spPr/>
    </dgm:pt>
    <dgm:pt modelId="{8444A6D7-9CBC-4643-8B3E-014E1ED0DB7F}" type="pres">
      <dgm:prSet presAssocID="{C945409C-A43E-4761-97D5-2119FDBC6242}" presName="hierChild2" presStyleCnt="0"/>
      <dgm:spPr/>
    </dgm:pt>
    <dgm:pt modelId="{BC6B2038-B54A-EA45-93FB-5E21522DAABA}" type="pres">
      <dgm:prSet presAssocID="{6760FB68-3167-4D37-BEC4-F7BD8180EA8F}" presName="hierRoot1" presStyleCnt="0"/>
      <dgm:spPr/>
    </dgm:pt>
    <dgm:pt modelId="{F0C76D47-9289-BE40-8B7E-A6020322C8D6}" type="pres">
      <dgm:prSet presAssocID="{6760FB68-3167-4D37-BEC4-F7BD8180EA8F}" presName="composite" presStyleCnt="0"/>
      <dgm:spPr/>
    </dgm:pt>
    <dgm:pt modelId="{C4575900-80B4-1F42-9118-6B916EBFC34C}" type="pres">
      <dgm:prSet presAssocID="{6760FB68-3167-4D37-BEC4-F7BD8180EA8F}" presName="background" presStyleLbl="node0" presStyleIdx="2" presStyleCnt="3"/>
      <dgm:spPr/>
    </dgm:pt>
    <dgm:pt modelId="{5A973993-8601-934D-8AE3-6CE709C8B98E}" type="pres">
      <dgm:prSet presAssocID="{6760FB68-3167-4D37-BEC4-F7BD8180EA8F}" presName="text" presStyleLbl="fgAcc0" presStyleIdx="2" presStyleCnt="3" custScaleY="133469">
        <dgm:presLayoutVars>
          <dgm:chPref val="3"/>
        </dgm:presLayoutVars>
      </dgm:prSet>
      <dgm:spPr/>
    </dgm:pt>
    <dgm:pt modelId="{A429AADD-90B9-524D-807D-4D6E537AE342}" type="pres">
      <dgm:prSet presAssocID="{6760FB68-3167-4D37-BEC4-F7BD8180EA8F}" presName="hierChild2" presStyleCnt="0"/>
      <dgm:spPr/>
    </dgm:pt>
  </dgm:ptLst>
  <dgm:cxnLst>
    <dgm:cxn modelId="{0ECD1937-F8C3-E54F-AED1-CCC92642BC80}" type="presOf" srcId="{C945409C-A43E-4761-97D5-2119FDBC6242}" destId="{FF0ED61A-BC39-5E4A-AB84-CAD933182B81}" srcOrd="0" destOrd="0" presId="urn:microsoft.com/office/officeart/2005/8/layout/hierarchy1"/>
    <dgm:cxn modelId="{1E97C350-FB44-4433-ACFE-8AC756B305BE}" srcId="{2FB16237-2ED6-462D-9ED2-DB34E39A50DF}" destId="{C945409C-A43E-4761-97D5-2119FDBC6242}" srcOrd="1" destOrd="0" parTransId="{D0273D05-F713-43D3-A88B-5C3988D702CE}" sibTransId="{ADE8FCA1-BD72-43EF-A9DA-945BE609ADCF}"/>
    <dgm:cxn modelId="{B2F41367-2897-4A0F-8E5A-333A6A663254}" srcId="{2FB16237-2ED6-462D-9ED2-DB34E39A50DF}" destId="{6760FB68-3167-4D37-BEC4-F7BD8180EA8F}" srcOrd="2" destOrd="0" parTransId="{FCA1F92A-808B-452B-9BD2-F0CA6C599B38}" sibTransId="{85750C8D-6D3F-4906-A4EE-91E872A6BE5C}"/>
    <dgm:cxn modelId="{DA304374-8ACA-BF47-A0D9-812CF57B1428}" type="presOf" srcId="{2FB16237-2ED6-462D-9ED2-DB34E39A50DF}" destId="{F98B5499-F060-9E42-B33F-A05C1B97826B}" srcOrd="0" destOrd="0" presId="urn:microsoft.com/office/officeart/2005/8/layout/hierarchy1"/>
    <dgm:cxn modelId="{C726FAAA-2B0D-CB47-BAD9-312BDB23D8CC}" type="presOf" srcId="{6760FB68-3167-4D37-BEC4-F7BD8180EA8F}" destId="{5A973993-8601-934D-8AE3-6CE709C8B98E}" srcOrd="0" destOrd="0" presId="urn:microsoft.com/office/officeart/2005/8/layout/hierarchy1"/>
    <dgm:cxn modelId="{D227CEB5-C5CE-41A3-B6E6-B3E2909EAB5E}" srcId="{2FB16237-2ED6-462D-9ED2-DB34E39A50DF}" destId="{7A119A73-4B9E-4406-9AFA-BD9B54D53401}" srcOrd="0" destOrd="0" parTransId="{4940F75B-7696-45B3-A7F0-1402AD6CEEAD}" sibTransId="{069560AF-9858-4873-B9D2-2F75158720B7}"/>
    <dgm:cxn modelId="{BF7235F7-A4DA-7B4F-989D-EAC98BAA5F0D}" type="presOf" srcId="{7A119A73-4B9E-4406-9AFA-BD9B54D53401}" destId="{97E78A2C-0FA8-3E4A-804A-94EF27B74452}" srcOrd="0" destOrd="0" presId="urn:microsoft.com/office/officeart/2005/8/layout/hierarchy1"/>
    <dgm:cxn modelId="{89FFE57A-1682-E445-B895-9B1A0D59F883}" type="presParOf" srcId="{F98B5499-F060-9E42-B33F-A05C1B97826B}" destId="{B267FC6B-5364-204A-9749-419C48BBF896}" srcOrd="0" destOrd="0" presId="urn:microsoft.com/office/officeart/2005/8/layout/hierarchy1"/>
    <dgm:cxn modelId="{F8C9AD60-D273-3849-B9D0-26FD0A2406AA}" type="presParOf" srcId="{B267FC6B-5364-204A-9749-419C48BBF896}" destId="{075CFC9A-686E-384B-8C85-A0F1DE6D054E}" srcOrd="0" destOrd="0" presId="urn:microsoft.com/office/officeart/2005/8/layout/hierarchy1"/>
    <dgm:cxn modelId="{00BF37EC-5B43-DF47-86EE-2794CE1B0A19}" type="presParOf" srcId="{075CFC9A-686E-384B-8C85-A0F1DE6D054E}" destId="{D6369C0D-9901-F44E-8210-0C81C60E5A0D}" srcOrd="0" destOrd="0" presId="urn:microsoft.com/office/officeart/2005/8/layout/hierarchy1"/>
    <dgm:cxn modelId="{E670CDCB-914C-814B-8551-04EAC609A5B9}" type="presParOf" srcId="{075CFC9A-686E-384B-8C85-A0F1DE6D054E}" destId="{97E78A2C-0FA8-3E4A-804A-94EF27B74452}" srcOrd="1" destOrd="0" presId="urn:microsoft.com/office/officeart/2005/8/layout/hierarchy1"/>
    <dgm:cxn modelId="{56072DDD-CAFD-264C-9A90-EFEF9828336A}" type="presParOf" srcId="{B267FC6B-5364-204A-9749-419C48BBF896}" destId="{9A156167-B57D-D247-B6CE-59149B588668}" srcOrd="1" destOrd="0" presId="urn:microsoft.com/office/officeart/2005/8/layout/hierarchy1"/>
    <dgm:cxn modelId="{6E4434C6-A3C6-B049-A6B4-49B87479075E}" type="presParOf" srcId="{F98B5499-F060-9E42-B33F-A05C1B97826B}" destId="{7B09B138-B1D3-4A4D-BE1F-A406D6389B4A}" srcOrd="1" destOrd="0" presId="urn:microsoft.com/office/officeart/2005/8/layout/hierarchy1"/>
    <dgm:cxn modelId="{2DF63345-C95C-DC4F-B001-969CB82FE7D8}" type="presParOf" srcId="{7B09B138-B1D3-4A4D-BE1F-A406D6389B4A}" destId="{13DEA41F-C2A8-A34D-8E18-068381BAA79D}" srcOrd="0" destOrd="0" presId="urn:microsoft.com/office/officeart/2005/8/layout/hierarchy1"/>
    <dgm:cxn modelId="{0E2250AF-36D0-C541-93C1-C99A4F8D7493}" type="presParOf" srcId="{13DEA41F-C2A8-A34D-8E18-068381BAA79D}" destId="{5CE8F904-B02B-8845-9FFA-892CA143A610}" srcOrd="0" destOrd="0" presId="urn:microsoft.com/office/officeart/2005/8/layout/hierarchy1"/>
    <dgm:cxn modelId="{F7D03656-547E-DA45-ACC4-99A256EF18F9}" type="presParOf" srcId="{13DEA41F-C2A8-A34D-8E18-068381BAA79D}" destId="{FF0ED61A-BC39-5E4A-AB84-CAD933182B81}" srcOrd="1" destOrd="0" presId="urn:microsoft.com/office/officeart/2005/8/layout/hierarchy1"/>
    <dgm:cxn modelId="{CFBB83FA-5DC2-7242-AE1D-60A05641A8A6}" type="presParOf" srcId="{7B09B138-B1D3-4A4D-BE1F-A406D6389B4A}" destId="{8444A6D7-9CBC-4643-8B3E-014E1ED0DB7F}" srcOrd="1" destOrd="0" presId="urn:microsoft.com/office/officeart/2005/8/layout/hierarchy1"/>
    <dgm:cxn modelId="{E03678DA-D6FF-EA4A-A549-3EE5001B5950}" type="presParOf" srcId="{F98B5499-F060-9E42-B33F-A05C1B97826B}" destId="{BC6B2038-B54A-EA45-93FB-5E21522DAABA}" srcOrd="2" destOrd="0" presId="urn:microsoft.com/office/officeart/2005/8/layout/hierarchy1"/>
    <dgm:cxn modelId="{AD1FDC6A-4F7C-4343-943F-23A834FB6558}" type="presParOf" srcId="{BC6B2038-B54A-EA45-93FB-5E21522DAABA}" destId="{F0C76D47-9289-BE40-8B7E-A6020322C8D6}" srcOrd="0" destOrd="0" presId="urn:microsoft.com/office/officeart/2005/8/layout/hierarchy1"/>
    <dgm:cxn modelId="{13FD2CF3-A55D-8A48-A7E3-9ED3703A27FA}" type="presParOf" srcId="{F0C76D47-9289-BE40-8B7E-A6020322C8D6}" destId="{C4575900-80B4-1F42-9118-6B916EBFC34C}" srcOrd="0" destOrd="0" presId="urn:microsoft.com/office/officeart/2005/8/layout/hierarchy1"/>
    <dgm:cxn modelId="{54ADD8CC-7173-A048-BFE2-61BBC33D80D6}" type="presParOf" srcId="{F0C76D47-9289-BE40-8B7E-A6020322C8D6}" destId="{5A973993-8601-934D-8AE3-6CE709C8B98E}" srcOrd="1" destOrd="0" presId="urn:microsoft.com/office/officeart/2005/8/layout/hierarchy1"/>
    <dgm:cxn modelId="{74FC8A68-B529-E44E-A1B7-1E43F7AEB901}" type="presParOf" srcId="{BC6B2038-B54A-EA45-93FB-5E21522DAABA}" destId="{A429AADD-90B9-524D-807D-4D6E537AE342}"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69C0D-9901-F44E-8210-0C81C60E5A0D}">
      <dsp:nvSpPr>
        <dsp:cNvPr id="0" name=""/>
        <dsp:cNvSpPr/>
      </dsp:nvSpPr>
      <dsp:spPr>
        <a:xfrm>
          <a:off x="0" y="181857"/>
          <a:ext cx="2974656" cy="1888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E78A2C-0FA8-3E4A-804A-94EF27B74452}">
      <dsp:nvSpPr>
        <dsp:cNvPr id="0" name=""/>
        <dsp:cNvSpPr/>
      </dsp:nvSpPr>
      <dsp:spPr>
        <a:xfrm>
          <a:off x="330517" y="495849"/>
          <a:ext cx="2974656" cy="1888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Genotype- genetic material passed from generation to generations</a:t>
          </a:r>
        </a:p>
      </dsp:txBody>
      <dsp:txXfrm>
        <a:off x="385841" y="551173"/>
        <a:ext cx="2864008" cy="1778259"/>
      </dsp:txXfrm>
    </dsp:sp>
    <dsp:sp modelId="{5CE8F904-B02B-8845-9FFA-892CA143A610}">
      <dsp:nvSpPr>
        <dsp:cNvPr id="0" name=""/>
        <dsp:cNvSpPr/>
      </dsp:nvSpPr>
      <dsp:spPr>
        <a:xfrm>
          <a:off x="3635691" y="181857"/>
          <a:ext cx="2974656" cy="1888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F0ED61A-BC39-5E4A-AB84-CAD933182B81}">
      <dsp:nvSpPr>
        <dsp:cNvPr id="0" name=""/>
        <dsp:cNvSpPr/>
      </dsp:nvSpPr>
      <dsp:spPr>
        <a:xfrm>
          <a:off x="3966209" y="495849"/>
          <a:ext cx="2974656" cy="1888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Phenotype- observable characteristics of an organism (humans in this case)</a:t>
          </a:r>
        </a:p>
      </dsp:txBody>
      <dsp:txXfrm>
        <a:off x="4021533" y="551173"/>
        <a:ext cx="2864008" cy="1778259"/>
      </dsp:txXfrm>
    </dsp:sp>
    <dsp:sp modelId="{C4575900-80B4-1F42-9118-6B916EBFC34C}">
      <dsp:nvSpPr>
        <dsp:cNvPr id="0" name=""/>
        <dsp:cNvSpPr/>
      </dsp:nvSpPr>
      <dsp:spPr>
        <a:xfrm>
          <a:off x="7271383" y="181857"/>
          <a:ext cx="2974656" cy="2521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A973993-8601-934D-8AE3-6CE709C8B98E}">
      <dsp:nvSpPr>
        <dsp:cNvPr id="0" name=""/>
        <dsp:cNvSpPr/>
      </dsp:nvSpPr>
      <dsp:spPr>
        <a:xfrm>
          <a:off x="7601901" y="495849"/>
          <a:ext cx="2974656" cy="2521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Genes x environment= outcome (environment and genes each contribute 50% to this idea)</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We can then use this to think about how we can better our outcome of becoming healthier people </a:t>
          </a:r>
        </a:p>
        <a:p>
          <a:pPr marL="0" lvl="0" indent="0" algn="ctr" defTabSz="622300">
            <a:lnSpc>
              <a:spcPct val="90000"/>
            </a:lnSpc>
            <a:spcBef>
              <a:spcPct val="0"/>
            </a:spcBef>
            <a:spcAft>
              <a:spcPct val="35000"/>
            </a:spcAft>
            <a:buNone/>
          </a:pPr>
          <a:endParaRPr lang="en-US" sz="1100" kern="1200" dirty="0"/>
        </a:p>
        <a:p>
          <a:pPr marL="0" lvl="0" indent="0" algn="ctr" defTabSz="622300">
            <a:lnSpc>
              <a:spcPct val="90000"/>
            </a:lnSpc>
            <a:spcBef>
              <a:spcPct val="0"/>
            </a:spcBef>
            <a:spcAft>
              <a:spcPct val="35000"/>
            </a:spcAft>
            <a:buNone/>
          </a:pPr>
          <a:endParaRPr lang="en-US" sz="1100" kern="1200" dirty="0"/>
        </a:p>
      </dsp:txBody>
      <dsp:txXfrm>
        <a:off x="7675742" y="569690"/>
        <a:ext cx="2826974" cy="23734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FBDAF-00E4-4340-BFDD-F7B957DC92AB}" type="datetimeFigureOut">
              <a:rPr lang="en-US" smtClean="0"/>
              <a:t>3/28/22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B5846-FA7B-B44A-9593-8C12786F0553}" type="slidenum">
              <a:rPr lang="en-US" smtClean="0"/>
              <a:t>‹#›</a:t>
            </a:fld>
            <a:endParaRPr lang="en-US"/>
          </a:p>
        </p:txBody>
      </p:sp>
    </p:spTree>
    <p:extLst>
      <p:ext uri="{BB962C8B-B14F-4D97-AF65-F5344CB8AC3E}">
        <p14:creationId xmlns:p14="http://schemas.microsoft.com/office/powerpoint/2010/main" val="214654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B5846-FA7B-B44A-9593-8C12786F0553}" type="slidenum">
              <a:rPr lang="en-US" smtClean="0"/>
              <a:t>3</a:t>
            </a:fld>
            <a:endParaRPr lang="en-US"/>
          </a:p>
        </p:txBody>
      </p:sp>
    </p:spTree>
    <p:extLst>
      <p:ext uri="{BB962C8B-B14F-4D97-AF65-F5344CB8AC3E}">
        <p14:creationId xmlns:p14="http://schemas.microsoft.com/office/powerpoint/2010/main" val="349942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whole foods </a:t>
            </a:r>
            <a:r>
              <a:rPr lang="en-US" dirty="0" err="1"/>
              <a:t>prevsnts</a:t>
            </a:r>
            <a:r>
              <a:rPr lang="en-US" dirty="0"/>
              <a:t>, treats and cures a wide range of disease and illnesses, unlike drug therapy which can cause harmful side effects</a:t>
            </a:r>
          </a:p>
        </p:txBody>
      </p:sp>
      <p:sp>
        <p:nvSpPr>
          <p:cNvPr id="4" name="Slide Number Placeholder 3"/>
          <p:cNvSpPr>
            <a:spLocks noGrp="1"/>
          </p:cNvSpPr>
          <p:nvPr>
            <p:ph type="sldNum" sz="quarter" idx="5"/>
          </p:nvPr>
        </p:nvSpPr>
        <p:spPr/>
        <p:txBody>
          <a:bodyPr/>
          <a:lstStyle/>
          <a:p>
            <a:fld id="{0C7B5846-FA7B-B44A-9593-8C12786F0553}" type="slidenum">
              <a:rPr lang="en-US" smtClean="0"/>
              <a:t>14</a:t>
            </a:fld>
            <a:endParaRPr lang="en-US"/>
          </a:p>
        </p:txBody>
      </p:sp>
    </p:spTree>
    <p:extLst>
      <p:ext uri="{BB962C8B-B14F-4D97-AF65-F5344CB8AC3E}">
        <p14:creationId xmlns:p14="http://schemas.microsoft.com/office/powerpoint/2010/main" val="146306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ED8FDC9-9987-AD48-94B5-425EEAD7A3E1}" type="datetimeFigureOut">
              <a:rPr lang="en-US" smtClean="0"/>
              <a:t>3/28/22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311700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D8FDC9-9987-AD48-94B5-425EEAD7A3E1}"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253794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ED8FDC9-9987-AD48-94B5-425EEAD7A3E1}" type="datetimeFigureOut">
              <a:rPr lang="en-US" smtClean="0"/>
              <a:t>3/28/22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265562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D8FDC9-9987-AD48-94B5-425EEAD7A3E1}"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251801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ED8FDC9-9987-AD48-94B5-425EEAD7A3E1}" type="datetimeFigureOut">
              <a:rPr lang="en-US" smtClean="0"/>
              <a:t>3/28/22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115386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ED8FDC9-9987-AD48-94B5-425EEAD7A3E1}" type="datetimeFigureOut">
              <a:rPr lang="en-US" smtClean="0"/>
              <a:t>3/28/22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51143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ED8FDC9-9987-AD48-94B5-425EEAD7A3E1}" type="datetimeFigureOut">
              <a:rPr lang="en-US" smtClean="0"/>
              <a:t>3/28/22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338771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D8FDC9-9987-AD48-94B5-425EEAD7A3E1}" type="datetimeFigureOut">
              <a:rPr lang="en-US" smtClean="0"/>
              <a:t>3/28/22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315561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ED8FDC9-9987-AD48-94B5-425EEAD7A3E1}" type="datetimeFigureOut">
              <a:rPr lang="en-US" smtClean="0"/>
              <a:t>3/28/22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409991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ED8FDC9-9987-AD48-94B5-425EEAD7A3E1}"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114887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CED8FDC9-9987-AD48-94B5-425EEAD7A3E1}" type="datetimeFigureOut">
              <a:rPr lang="en-US" smtClean="0"/>
              <a:t>3/28/22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C982DEE8-C9CB-1545-96F1-A777F8CE46B1}" type="slidenum">
              <a:rPr lang="en-US" smtClean="0"/>
              <a:t>‹#›</a:t>
            </a:fld>
            <a:endParaRPr lang="en-US"/>
          </a:p>
        </p:txBody>
      </p:sp>
    </p:spTree>
    <p:extLst>
      <p:ext uri="{BB962C8B-B14F-4D97-AF65-F5344CB8AC3E}">
        <p14:creationId xmlns:p14="http://schemas.microsoft.com/office/powerpoint/2010/main" val="29938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ED8FDC9-9987-AD48-94B5-425EEAD7A3E1}" type="datetimeFigureOut">
              <a:rPr lang="en-US" smtClean="0"/>
              <a:t>3/28/22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982DEE8-C9CB-1545-96F1-A777F8CE46B1}" type="slidenum">
              <a:rPr lang="en-US" smtClean="0"/>
              <a:t>‹#›</a:t>
            </a:fld>
            <a:endParaRPr lang="en-US"/>
          </a:p>
        </p:txBody>
      </p:sp>
    </p:spTree>
    <p:extLst>
      <p:ext uri="{BB962C8B-B14F-4D97-AF65-F5344CB8AC3E}">
        <p14:creationId xmlns:p14="http://schemas.microsoft.com/office/powerpoint/2010/main" val="160400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nutritionj.biomedcentral.com/articles/10.1186/1475-2891-6-2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AF83-FD77-634F-9EA0-7B58F92B2575}"/>
              </a:ext>
            </a:extLst>
          </p:cNvPr>
          <p:cNvSpPr>
            <a:spLocks noGrp="1"/>
          </p:cNvSpPr>
          <p:nvPr>
            <p:ph type="ctrTitle"/>
          </p:nvPr>
        </p:nvSpPr>
        <p:spPr/>
        <p:txBody>
          <a:bodyPr>
            <a:normAutofit/>
          </a:bodyPr>
          <a:lstStyle/>
          <a:p>
            <a:r>
              <a:rPr lang="en-US" dirty="0"/>
              <a:t>Nutrigenetics</a:t>
            </a:r>
          </a:p>
        </p:txBody>
      </p:sp>
      <p:sp>
        <p:nvSpPr>
          <p:cNvPr id="3" name="Subtitle 2">
            <a:extLst>
              <a:ext uri="{FF2B5EF4-FFF2-40B4-BE49-F238E27FC236}">
                <a16:creationId xmlns:a16="http://schemas.microsoft.com/office/drawing/2014/main" id="{35BCEF2A-27D4-F846-9F82-6C288D159FD2}"/>
              </a:ext>
            </a:extLst>
          </p:cNvPr>
          <p:cNvSpPr>
            <a:spLocks noGrp="1"/>
          </p:cNvSpPr>
          <p:nvPr>
            <p:ph type="subTitle" idx="1"/>
          </p:nvPr>
        </p:nvSpPr>
        <p:spPr/>
        <p:txBody>
          <a:bodyPr/>
          <a:lstStyle/>
          <a:p>
            <a:r>
              <a:rPr lang="en-US" dirty="0"/>
              <a:t>Maia Lurie</a:t>
            </a:r>
          </a:p>
        </p:txBody>
      </p:sp>
    </p:spTree>
    <p:extLst>
      <p:ext uri="{BB962C8B-B14F-4D97-AF65-F5344CB8AC3E}">
        <p14:creationId xmlns:p14="http://schemas.microsoft.com/office/powerpoint/2010/main" val="191093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Celiac Disease Affected Small Intestine Lining Stock Illustration 390572866">
            <a:extLst>
              <a:ext uri="{FF2B5EF4-FFF2-40B4-BE49-F238E27FC236}">
                <a16:creationId xmlns:a16="http://schemas.microsoft.com/office/drawing/2014/main" id="{5A073BC2-8E66-8946-B728-4CED84CE7C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950" y="1364709"/>
            <a:ext cx="4572000" cy="363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88B47C-1F21-CB4B-907A-8F017DF1F0D5}"/>
              </a:ext>
            </a:extLst>
          </p:cNvPr>
          <p:cNvSpPr txBox="1"/>
          <p:nvPr/>
        </p:nvSpPr>
        <p:spPr>
          <a:xfrm>
            <a:off x="7287491" y="665018"/>
            <a:ext cx="4585854" cy="4801314"/>
          </a:xfrm>
          <a:prstGeom prst="rect">
            <a:avLst/>
          </a:prstGeom>
          <a:noFill/>
        </p:spPr>
        <p:txBody>
          <a:bodyPr wrap="square" rtlCol="0">
            <a:spAutoFit/>
          </a:bodyPr>
          <a:lstStyle/>
          <a:p>
            <a:pPr marL="285750" indent="-285750">
              <a:buFontTx/>
              <a:buChar char="-"/>
            </a:pPr>
            <a:r>
              <a:rPr lang="en-US" dirty="0"/>
              <a:t>Clear difference between the two</a:t>
            </a:r>
          </a:p>
          <a:p>
            <a:pPr marL="285750" indent="-285750">
              <a:buFontTx/>
              <a:buChar char="-"/>
            </a:pPr>
            <a:endParaRPr lang="en-US" dirty="0"/>
          </a:p>
          <a:p>
            <a:pPr marL="285750" indent="-285750">
              <a:buFontTx/>
              <a:buChar char="-"/>
            </a:pPr>
            <a:r>
              <a:rPr lang="en-US" dirty="0"/>
              <a:t>Celiac </a:t>
            </a:r>
            <a:r>
              <a:rPr lang="en-US" dirty="0" err="1"/>
              <a:t>diease</a:t>
            </a:r>
            <a:r>
              <a:rPr lang="en-US" dirty="0"/>
              <a:t> causes the lining of the small intestine to be damaged- leads to villi inflammation- villous atrophy</a:t>
            </a:r>
          </a:p>
          <a:p>
            <a:pPr marL="285750" indent="-285750">
              <a:buFontTx/>
              <a:buChar char="-"/>
            </a:pPr>
            <a:endParaRPr lang="en-US" dirty="0"/>
          </a:p>
          <a:p>
            <a:pPr marL="285750" indent="-285750">
              <a:buFontTx/>
              <a:buChar char="-"/>
            </a:pPr>
            <a:r>
              <a:rPr lang="en-US" dirty="0"/>
              <a:t>Granted that celiac disease limits gluten intake, peoples amount of tolerated gluten ranges from 10mg-36mg a day.</a:t>
            </a:r>
          </a:p>
          <a:p>
            <a:pPr marL="285750" indent="-285750">
              <a:buFontTx/>
              <a:buChar char="-"/>
            </a:pPr>
            <a:endParaRPr lang="en-US" dirty="0"/>
          </a:p>
          <a:p>
            <a:pPr marL="285750" indent="-285750">
              <a:buFontTx/>
              <a:buChar char="-"/>
            </a:pPr>
            <a:r>
              <a:rPr lang="en-US" dirty="0"/>
              <a:t>This has led to confusion about labelling gluten free products- variation in different countries over how its standardized.</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7929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p:tgtEl>
                                          <p:spTgt spid="5122"/>
                                        </p:tgtEl>
                                        <p:attrNameLst>
                                          <p:attrName>ppt_y</p:attrName>
                                        </p:attrNameLst>
                                      </p:cBhvr>
                                      <p:tavLst>
                                        <p:tav tm="0">
                                          <p:val>
                                            <p:strVal val="#ppt_y+#ppt_h*1.125000"/>
                                          </p:val>
                                        </p:tav>
                                        <p:tav tm="100000">
                                          <p:val>
                                            <p:strVal val="#ppt_y"/>
                                          </p:val>
                                        </p:tav>
                                      </p:tavLst>
                                    </p:anim>
                                    <p:animEffect transition="in" filter="wipe(up)">
                                      <p:cBhvr>
                                        <p:cTn id="8" dur="500"/>
                                        <p:tgtEl>
                                          <p:spTgt spid="512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7ABA-1251-B548-9807-2600DFC64550}"/>
              </a:ext>
            </a:extLst>
          </p:cNvPr>
          <p:cNvSpPr>
            <a:spLocks noGrp="1"/>
          </p:cNvSpPr>
          <p:nvPr>
            <p:ph type="title"/>
          </p:nvPr>
        </p:nvSpPr>
        <p:spPr/>
        <p:txBody>
          <a:bodyPr/>
          <a:lstStyle/>
          <a:p>
            <a:r>
              <a:rPr lang="en-US" dirty="0"/>
              <a:t>Cancer</a:t>
            </a:r>
          </a:p>
        </p:txBody>
      </p:sp>
      <p:sp>
        <p:nvSpPr>
          <p:cNvPr id="3" name="Content Placeholder 2">
            <a:extLst>
              <a:ext uri="{FF2B5EF4-FFF2-40B4-BE49-F238E27FC236}">
                <a16:creationId xmlns:a16="http://schemas.microsoft.com/office/drawing/2014/main" id="{FFFAF9AB-6DCF-E147-A9C9-256E6FC2F9EF}"/>
              </a:ext>
            </a:extLst>
          </p:cNvPr>
          <p:cNvSpPr>
            <a:spLocks noGrp="1"/>
          </p:cNvSpPr>
          <p:nvPr>
            <p:ph idx="1"/>
          </p:nvPr>
        </p:nvSpPr>
        <p:spPr/>
        <p:txBody>
          <a:bodyPr/>
          <a:lstStyle/>
          <a:p>
            <a:pPr lvl="1"/>
            <a:r>
              <a:rPr lang="en-US" dirty="0"/>
              <a:t>People often believe that the gene mutation that can cause cancer is either passed down through generations or acquired sometime in someone's life.</a:t>
            </a:r>
          </a:p>
          <a:p>
            <a:pPr lvl="1"/>
            <a:endParaRPr lang="en-US" dirty="0"/>
          </a:p>
          <a:p>
            <a:pPr lvl="2"/>
            <a:r>
              <a:rPr lang="en-US" sz="1600" dirty="0"/>
              <a:t>A study conducted shows this idea in a completely different light. It followed the progression of the early cancer in animals over the first 12 weeks, by giving some 5% protein in their caloric intake, and some 20% (sufficient amount for humans is between 8 and 10%).</a:t>
            </a:r>
          </a:p>
          <a:p>
            <a:pPr marL="914400" lvl="2" indent="0">
              <a:buNone/>
            </a:pPr>
            <a:endParaRPr lang="en-US" dirty="0"/>
          </a:p>
        </p:txBody>
      </p:sp>
    </p:spTree>
    <p:extLst>
      <p:ext uri="{BB962C8B-B14F-4D97-AF65-F5344CB8AC3E}">
        <p14:creationId xmlns:p14="http://schemas.microsoft.com/office/powerpoint/2010/main" val="26520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D0AF202-06D3-814E-A7AB-F002EA9FE7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a:extLst>
              <a:ext uri="{FF2B5EF4-FFF2-40B4-BE49-F238E27FC236}">
                <a16:creationId xmlns:a16="http://schemas.microsoft.com/office/drawing/2014/main" id="{A40A9C23-F9A1-AD4B-9D1A-A50859242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449" y="506083"/>
            <a:ext cx="7895102" cy="584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49CD-4BC0-304A-9FDA-C1FFCB4758C5}"/>
              </a:ext>
            </a:extLst>
          </p:cNvPr>
          <p:cNvSpPr>
            <a:spLocks noGrp="1"/>
          </p:cNvSpPr>
          <p:nvPr>
            <p:ph type="ctrTitle"/>
          </p:nvPr>
        </p:nvSpPr>
        <p:spPr/>
        <p:txBody>
          <a:bodyPr>
            <a:normAutofit fontScale="90000"/>
          </a:bodyPr>
          <a:lstStyle/>
          <a:p>
            <a:r>
              <a:rPr lang="en-US" dirty="0"/>
              <a:t>What would happen if we continuously switched between the two diets?</a:t>
            </a:r>
          </a:p>
        </p:txBody>
      </p:sp>
      <p:sp>
        <p:nvSpPr>
          <p:cNvPr id="3" name="Subtitle 2">
            <a:extLst>
              <a:ext uri="{FF2B5EF4-FFF2-40B4-BE49-F238E27FC236}">
                <a16:creationId xmlns:a16="http://schemas.microsoft.com/office/drawing/2014/main" id="{A0D324E3-302C-3249-8793-B45C7C2F40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60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7"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10242" name="Picture 2">
            <a:extLst>
              <a:ext uri="{FF2B5EF4-FFF2-40B4-BE49-F238E27FC236}">
                <a16:creationId xmlns:a16="http://schemas.microsoft.com/office/drawing/2014/main" id="{EE247F40-BB46-984E-B2F6-B34E96141C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431" y="1066945"/>
            <a:ext cx="7072604" cy="4084428"/>
          </a:xfrm>
          <a:prstGeom prst="rect">
            <a:avLst/>
          </a:prstGeom>
          <a:noFill/>
          <a:extLst>
            <a:ext uri="{909E8E84-426E-40DD-AFC4-6F175D3DCCD1}">
              <a14:hiddenFill xmlns:a14="http://schemas.microsoft.com/office/drawing/2010/main">
                <a:solidFill>
                  <a:srgbClr val="FFFFFF"/>
                </a:solidFill>
              </a14:hiddenFill>
            </a:ext>
          </a:extLst>
        </p:spPr>
      </p:pic>
      <p:sp>
        <p:nvSpPr>
          <p:cNvPr id="99"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 name="TextBox 1">
            <a:extLst>
              <a:ext uri="{FF2B5EF4-FFF2-40B4-BE49-F238E27FC236}">
                <a16:creationId xmlns:a16="http://schemas.microsoft.com/office/drawing/2014/main" id="{B5C43EB2-F74E-D44F-B52D-1D2A6AD6ADFE}"/>
              </a:ext>
            </a:extLst>
          </p:cNvPr>
          <p:cNvSpPr txBox="1"/>
          <p:nvPr/>
        </p:nvSpPr>
        <p:spPr>
          <a:xfrm>
            <a:off x="8132618" y="955964"/>
            <a:ext cx="3797444" cy="5909310"/>
          </a:xfrm>
          <a:prstGeom prst="rect">
            <a:avLst/>
          </a:prstGeom>
          <a:noFill/>
        </p:spPr>
        <p:txBody>
          <a:bodyPr wrap="square" rtlCol="0">
            <a:spAutoFit/>
          </a:bodyPr>
          <a:lstStyle/>
          <a:p>
            <a:pPr marL="285750" indent="-285750">
              <a:buFontTx/>
              <a:buChar char="-"/>
            </a:pPr>
            <a:r>
              <a:rPr lang="en-US" dirty="0"/>
              <a:t>You can see how the cancer is getting switched on and off between the changes in protein percentage.</a:t>
            </a:r>
          </a:p>
          <a:p>
            <a:pPr marL="285750" indent="-285750">
              <a:buFontTx/>
              <a:buChar char="-"/>
            </a:pPr>
            <a:endParaRPr lang="en-US" dirty="0"/>
          </a:p>
          <a:p>
            <a:pPr marL="285750" indent="-285750">
              <a:buFontTx/>
              <a:buChar char="-"/>
            </a:pPr>
            <a:r>
              <a:rPr lang="en-US" dirty="0"/>
              <a:t>Again, this is astonishing to most people who believe that cancer stems from a mutated gene and if we have the gene then we definitely have cancer.</a:t>
            </a:r>
          </a:p>
          <a:p>
            <a:pPr marL="285750" indent="-285750">
              <a:buFontTx/>
              <a:buChar char="-"/>
            </a:pPr>
            <a:endParaRPr lang="en-US" dirty="0"/>
          </a:p>
          <a:p>
            <a:pPr marL="285750" indent="-285750">
              <a:buFontTx/>
              <a:buChar char="-"/>
            </a:pPr>
            <a:r>
              <a:rPr lang="en-US" dirty="0"/>
              <a:t>Here we can see how important nutrition is in this instance.</a:t>
            </a:r>
          </a:p>
          <a:p>
            <a:pPr marL="285750" indent="-285750">
              <a:buFontTx/>
              <a:buChar char="-"/>
            </a:pPr>
            <a:endParaRPr lang="en-US" dirty="0"/>
          </a:p>
          <a:p>
            <a:pPr marL="285750" indent="-285750">
              <a:buFontTx/>
              <a:buChar char="-"/>
            </a:pPr>
            <a:r>
              <a:rPr lang="en-US" dirty="0"/>
              <a:t>These genes are silent until they're ‘nourished’.</a:t>
            </a:r>
          </a:p>
          <a:p>
            <a:pPr marL="285750" indent="-285750">
              <a:buFontTx/>
              <a:buChar char="-"/>
            </a:pPr>
            <a:endParaRPr lang="en-US" dirty="0"/>
          </a:p>
          <a:p>
            <a:pPr marL="285750" indent="-285750">
              <a:buFontTx/>
              <a:buChar char="-"/>
            </a:pPr>
            <a:r>
              <a:rPr lang="en-US" dirty="0"/>
              <a:t>The process of disease relies on the many nutrients present, rather than the lack of what isn’t there.</a:t>
            </a:r>
          </a:p>
        </p:txBody>
      </p:sp>
    </p:spTree>
    <p:extLst>
      <p:ext uri="{BB962C8B-B14F-4D97-AF65-F5344CB8AC3E}">
        <p14:creationId xmlns:p14="http://schemas.microsoft.com/office/powerpoint/2010/main" val="1424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975EFB90-94AC-4C14-9376-D01F2C1A1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3" name="Group 72">
            <a:extLst>
              <a:ext uri="{FF2B5EF4-FFF2-40B4-BE49-F238E27FC236}">
                <a16:creationId xmlns:a16="http://schemas.microsoft.com/office/drawing/2014/main" id="{91B1573E-AF3F-4D80-BF80-44A28E1C6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012CC16F-199C-4F7A-9665-8F5A5037B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E115EAA9-2E03-4B48-BA5A-41B735145A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82A3268-EA3C-42C5-A323-27460DF47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A9A2EB6-0771-416F-AA3A-77EECB4C4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7320687E-2A38-4ACE-8617-233415CE20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6A72BEEB-8797-40D3-9BF2-A58CD4B11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BA189C38-ED65-4A0E-9F13-2A81411AB3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8EE14D65-BD28-4853-843F-C79B8276E9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3185A424-B602-4904-B256-717E0EFFB8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08D5A4B9-D619-4F6F-9A2F-22844DA39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28E37611-9AF8-4059-8D90-CDEFDD8CD1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83E5D5D5-5F10-4D29-BA6D-303DC13859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3F2DA92D-22E5-4F16-A1CB-DB9AD916E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6B617A27-498C-48C0-B57E-B83A56CE3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A3CCF4A8-7100-4BEA-8EB6-3ED411A71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EB3489FC-0F07-470E-BB68-E2C2340281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F1478D9D-E4E7-4B5A-B2E7-1AD82AD69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6B7E574B-7E50-433F-8F39-35426B34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9F2C599A-2B31-442F-8F5B-AC7ACAA34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65150F6E-C336-401D-AE3C-D46159CD4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5DA00AF6-8B63-4C8B-B744-3CB114C3F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174" name="Group 95">
            <a:extLst>
              <a:ext uri="{FF2B5EF4-FFF2-40B4-BE49-F238E27FC236}">
                <a16:creationId xmlns:a16="http://schemas.microsoft.com/office/drawing/2014/main" id="{52BF226F-1E3A-4B66-9054-4A5A2E3B4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B76A9B10-9777-4715-9168-BE68E4131F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22">
              <a:extLst>
                <a:ext uri="{FF2B5EF4-FFF2-40B4-BE49-F238E27FC236}">
                  <a16:creationId xmlns:a16="http://schemas.microsoft.com/office/drawing/2014/main" id="{3F054FCA-BF19-4B4C-8DC7-9C278E2D4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D19E144-3B1C-479C-B8B5-32D4D77A1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5443D06-5002-494D-85C0-C988B02C6DC7}"/>
              </a:ext>
            </a:extLst>
          </p:cNvPr>
          <p:cNvSpPr>
            <a:spLocks noGrp="1"/>
          </p:cNvSpPr>
          <p:nvPr>
            <p:ph type="title"/>
          </p:nvPr>
        </p:nvSpPr>
        <p:spPr>
          <a:xfrm>
            <a:off x="888631" y="2358391"/>
            <a:ext cx="3498979" cy="2453676"/>
          </a:xfrm>
        </p:spPr>
        <p:txBody>
          <a:bodyPr>
            <a:normAutofit/>
          </a:bodyPr>
          <a:lstStyle/>
          <a:p>
            <a:r>
              <a:rPr lang="en-US"/>
              <a:t>Other examples</a:t>
            </a:r>
            <a:endParaRPr lang="en-US" dirty="0"/>
          </a:p>
        </p:txBody>
      </p:sp>
      <p:sp useBgFill="1">
        <p:nvSpPr>
          <p:cNvPr id="101" name="Rectangle 100">
            <a:extLst>
              <a:ext uri="{FF2B5EF4-FFF2-40B4-BE49-F238E27FC236}">
                <a16:creationId xmlns:a16="http://schemas.microsoft.com/office/drawing/2014/main" id="{C582C1C4-F4D7-44A9-B571-03BE2D6C2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7"/>
            <a:ext cx="6269015" cy="238103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Resveratrol-Enriched Red Wines: What's it worth to you? - The Academic Wino">
            <a:extLst>
              <a:ext uri="{FF2B5EF4-FFF2-40B4-BE49-F238E27FC236}">
                <a16:creationId xmlns:a16="http://schemas.microsoft.com/office/drawing/2014/main" id="{684C855F-AB29-254F-A656-D6B940B2B6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2499" y="971000"/>
            <a:ext cx="2730719" cy="2045404"/>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2440D9-02C3-6C45-8028-CFAA9B8DBE31}"/>
              </a:ext>
            </a:extLst>
          </p:cNvPr>
          <p:cNvSpPr>
            <a:spLocks noGrp="1"/>
          </p:cNvSpPr>
          <p:nvPr>
            <p:ph idx="1"/>
          </p:nvPr>
        </p:nvSpPr>
        <p:spPr>
          <a:xfrm>
            <a:off x="5118447" y="3672402"/>
            <a:ext cx="6281873" cy="2379405"/>
          </a:xfrm>
        </p:spPr>
        <p:txBody>
          <a:bodyPr>
            <a:normAutofit fontScale="92500" lnSpcReduction="20000"/>
          </a:bodyPr>
          <a:lstStyle/>
          <a:p>
            <a:pPr>
              <a:lnSpc>
                <a:spcPct val="110000"/>
              </a:lnSpc>
            </a:pPr>
            <a:r>
              <a:rPr lang="en-US" sz="1600" dirty="0"/>
              <a:t>Sulforaphane in broccoli can turn off oncogenes (cancer-initiating genes) by blocking the DNA mutations that cause cancer.</a:t>
            </a:r>
          </a:p>
          <a:p>
            <a:pPr>
              <a:lnSpc>
                <a:spcPct val="110000"/>
              </a:lnSpc>
            </a:pPr>
            <a:endParaRPr lang="en-US" sz="1600" dirty="0"/>
          </a:p>
          <a:p>
            <a:pPr>
              <a:lnSpc>
                <a:spcPct val="110000"/>
              </a:lnSpc>
            </a:pPr>
            <a:r>
              <a:rPr lang="en-US" sz="1600" dirty="0"/>
              <a:t>Resveratrol in grape skin can lead to changes in genes expression that cause a shift in energy production and metabolism (mimics the effects of caloric restriction by affecting proteins in the cell)</a:t>
            </a:r>
          </a:p>
          <a:p>
            <a:pPr>
              <a:lnSpc>
                <a:spcPct val="110000"/>
              </a:lnSpc>
            </a:pPr>
            <a:endParaRPr lang="en-US" sz="1600" dirty="0"/>
          </a:p>
          <a:p>
            <a:pPr>
              <a:lnSpc>
                <a:spcPct val="110000"/>
              </a:lnSpc>
            </a:pPr>
            <a:r>
              <a:rPr lang="en-US" sz="1600" dirty="0"/>
              <a:t>Every meal we eat is affecting our gene expression </a:t>
            </a:r>
            <a:r>
              <a:rPr lang="en-US" sz="1600" dirty="0">
                <a:sym typeface="Wingdings" pitchFamily="2" charset="2"/>
              </a:rPr>
              <a:t> </a:t>
            </a:r>
            <a:endParaRPr lang="en-US" sz="1600" dirty="0"/>
          </a:p>
        </p:txBody>
      </p:sp>
      <p:pic>
        <p:nvPicPr>
          <p:cNvPr id="4" name="Picture 4" descr="Sulforaphane | ≥99%(HPLC) | Selleck | Nrf2 activator">
            <a:extLst>
              <a:ext uri="{FF2B5EF4-FFF2-40B4-BE49-F238E27FC236}">
                <a16:creationId xmlns:a16="http://schemas.microsoft.com/office/drawing/2014/main" id="{920B7330-048F-E444-BE52-F174866A0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12" y="771526"/>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4"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5" name="Rectangle 34">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6">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7"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57">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87" name="Rectangle 58">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0">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4" descr="Brain made out of yellow balls">
            <a:extLst>
              <a:ext uri="{FF2B5EF4-FFF2-40B4-BE49-F238E27FC236}">
                <a16:creationId xmlns:a16="http://schemas.microsoft.com/office/drawing/2014/main" id="{3FCC7347-D356-C4C3-7B3A-E778B07E26BC}"/>
              </a:ext>
            </a:extLst>
          </p:cNvPr>
          <p:cNvPicPr>
            <a:picLocks noChangeAspect="1"/>
          </p:cNvPicPr>
          <p:nvPr/>
        </p:nvPicPr>
        <p:blipFill rotWithShape="1">
          <a:blip r:embed="rId2"/>
          <a:srcRect l="16446" r="14708" b="1"/>
          <a:stretch/>
        </p:blipFill>
        <p:spPr>
          <a:xfrm>
            <a:off x="19678" y="27937"/>
            <a:ext cx="12186177" cy="6858000"/>
          </a:xfrm>
          <a:prstGeom prst="rect">
            <a:avLst/>
          </a:prstGeom>
          <a:ln w="9525">
            <a:noFill/>
          </a:ln>
        </p:spPr>
      </p:pic>
      <p:sp>
        <p:nvSpPr>
          <p:cNvPr id="2" name="Title 1">
            <a:extLst>
              <a:ext uri="{FF2B5EF4-FFF2-40B4-BE49-F238E27FC236}">
                <a16:creationId xmlns:a16="http://schemas.microsoft.com/office/drawing/2014/main" id="{EA13E680-32A8-B24A-9199-A574669E26DB}"/>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6000" b="1" dirty="0">
                <a:solidFill>
                  <a:schemeClr val="tx1"/>
                </a:solidFill>
              </a:rPr>
              <a:t>Nutrient complexity</a:t>
            </a:r>
          </a:p>
        </p:txBody>
      </p:sp>
      <p:sp>
        <p:nvSpPr>
          <p:cNvPr id="6" name="TextBox 5">
            <a:extLst>
              <a:ext uri="{FF2B5EF4-FFF2-40B4-BE49-F238E27FC236}">
                <a16:creationId xmlns:a16="http://schemas.microsoft.com/office/drawing/2014/main" id="{DD1CEB55-1DC7-1F42-92FD-466D22ABF974}"/>
              </a:ext>
            </a:extLst>
          </p:cNvPr>
          <p:cNvSpPr txBox="1"/>
          <p:nvPr/>
        </p:nvSpPr>
        <p:spPr>
          <a:xfrm>
            <a:off x="4932218" y="532771"/>
            <a:ext cx="6589331" cy="4524315"/>
          </a:xfrm>
          <a:prstGeom prst="rect">
            <a:avLst/>
          </a:prstGeom>
          <a:noFill/>
        </p:spPr>
        <p:txBody>
          <a:bodyPr wrap="square" rtlCol="0">
            <a:spAutoFit/>
          </a:bodyPr>
          <a:lstStyle/>
          <a:p>
            <a:pPr marL="285750" indent="-285750">
              <a:buFontTx/>
              <a:buChar char="-"/>
            </a:pPr>
            <a:r>
              <a:rPr lang="en-US" sz="2400" dirty="0"/>
              <a:t>The amount of a nutrient we consume doesn’t constitute to the amount that goes to functional parts in our body because the journey of nutrients is complex.</a:t>
            </a:r>
          </a:p>
          <a:p>
            <a:pPr marL="285750" indent="-285750">
              <a:buFontTx/>
              <a:buChar char="-"/>
            </a:pPr>
            <a:endParaRPr lang="en-US" sz="2400" dirty="0"/>
          </a:p>
          <a:p>
            <a:pPr marL="285750" indent="-285750">
              <a:buFontTx/>
              <a:buChar char="-"/>
            </a:pPr>
            <a:r>
              <a:rPr lang="en-US" sz="2400" dirty="0"/>
              <a:t>Individual nutrients use multiple mechanisms to cause their effects, unlike ‘targeted drug’ effects.</a:t>
            </a:r>
          </a:p>
          <a:p>
            <a:pPr marL="285750" indent="-285750">
              <a:buFontTx/>
              <a:buChar char="-"/>
            </a:pPr>
            <a:endParaRPr lang="en-US" sz="2400" dirty="0"/>
          </a:p>
          <a:p>
            <a:pPr marL="285750" indent="-285750">
              <a:buFontTx/>
              <a:buChar char="-"/>
            </a:pPr>
            <a:r>
              <a:rPr lang="en-US" sz="2400" dirty="0"/>
              <a:t>Nutrients work best in their whole food context (rather than isolated chemicals (supplements).</a:t>
            </a:r>
          </a:p>
        </p:txBody>
      </p:sp>
    </p:spTree>
    <p:extLst>
      <p:ext uri="{BB962C8B-B14F-4D97-AF65-F5344CB8AC3E}">
        <p14:creationId xmlns:p14="http://schemas.microsoft.com/office/powerpoint/2010/main" val="17700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7FA5F3CF-B6A1-CB4E-BC49-1EA83AAC89A1}"/>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Nutrigenetic study</a:t>
            </a:r>
          </a:p>
        </p:txBody>
      </p:sp>
      <p:sp>
        <p:nvSpPr>
          <p:cNvPr id="5" name="AutoShape 4">
            <a:extLst>
              <a:ext uri="{FF2B5EF4-FFF2-40B4-BE49-F238E27FC236}">
                <a16:creationId xmlns:a16="http://schemas.microsoft.com/office/drawing/2014/main" id="{45BD36ED-2D60-7C4D-AD68-15F4E7C197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B7839D95-01D1-2D4A-910F-AE3CB0F2022B}"/>
              </a:ext>
            </a:extLst>
          </p:cNvPr>
          <p:cNvSpPr>
            <a:spLocks noChangeAspect="1" noChangeArrowheads="1"/>
          </p:cNvSpPr>
          <p:nvPr/>
        </p:nvSpPr>
        <p:spPr bwMode="auto">
          <a:xfrm>
            <a:off x="6096000" y="3429000"/>
            <a:ext cx="2189018" cy="21890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a:extLst>
              <a:ext uri="{FF2B5EF4-FFF2-40B4-BE49-F238E27FC236}">
                <a16:creationId xmlns:a16="http://schemas.microsoft.com/office/drawing/2014/main" id="{44B81874-17B4-2444-B322-DBE8E386690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7E908541-BACA-3845-AAE2-A1739D36E71D}"/>
              </a:ext>
            </a:extLst>
          </p:cNvPr>
          <p:cNvSpPr txBox="1"/>
          <p:nvPr/>
        </p:nvSpPr>
        <p:spPr>
          <a:xfrm>
            <a:off x="5237018" y="746051"/>
            <a:ext cx="6096000" cy="5355312"/>
          </a:xfrm>
          <a:prstGeom prst="rect">
            <a:avLst/>
          </a:prstGeom>
          <a:noFill/>
        </p:spPr>
        <p:txBody>
          <a:bodyPr wrap="square">
            <a:spAutoFit/>
          </a:bodyPr>
          <a:lstStyle/>
          <a:p>
            <a:r>
              <a:rPr lang="en-US" dirty="0">
                <a:hlinkClick r:id="rId2"/>
              </a:rPr>
              <a:t>https://nutritionj.biomedcentral.com/articles/10.1186/1475-2891-6-29</a:t>
            </a:r>
            <a:endParaRPr lang="en-US" dirty="0"/>
          </a:p>
          <a:p>
            <a:endParaRPr lang="en-US" dirty="0"/>
          </a:p>
          <a:p>
            <a:pPr marL="285750" indent="-285750">
              <a:buFontTx/>
              <a:buChar char="-"/>
            </a:pPr>
            <a:r>
              <a:rPr lang="en-US" dirty="0"/>
              <a:t>2 groups of people</a:t>
            </a:r>
          </a:p>
          <a:p>
            <a:pPr marL="285750" indent="-285750">
              <a:buFontTx/>
              <a:buChar char="-"/>
            </a:pPr>
            <a:r>
              <a:rPr lang="en-US" dirty="0"/>
              <a:t>1 group genetically tested, 1 group not</a:t>
            </a:r>
          </a:p>
          <a:p>
            <a:pPr marL="285750" indent="-285750">
              <a:buFontTx/>
              <a:buChar char="-"/>
            </a:pPr>
            <a:r>
              <a:rPr lang="en-US" dirty="0"/>
              <a:t>1 group had a tailored diet based on their genes, the other group chose the Mediterranean diet</a:t>
            </a:r>
          </a:p>
          <a:p>
            <a:pPr marL="285750" indent="-285750">
              <a:buFontTx/>
              <a:buChar char="-"/>
            </a:pPr>
            <a:endParaRPr lang="en-US" dirty="0"/>
          </a:p>
          <a:p>
            <a:r>
              <a:rPr lang="en-US" dirty="0"/>
              <a:t>Initially not a lot of difference between the 2 groups, however, after 300 days of follow up, individuals in the nutrigenetic group were more likely to have maintained some weight loss (73%) than the comparison group (32%).</a:t>
            </a:r>
          </a:p>
          <a:p>
            <a:endParaRPr lang="en-US" dirty="0"/>
          </a:p>
          <a:p>
            <a:r>
              <a:rPr lang="en-US" dirty="0"/>
              <a:t>- Was this outcome because of the diet being tailored to their genes, or more the psychological impact it had on them having food tailored to their biochemistry so they must comply with it? (…can be translated to the medical sector)</a:t>
            </a:r>
          </a:p>
        </p:txBody>
      </p:sp>
    </p:spTree>
    <p:extLst>
      <p:ext uri="{BB962C8B-B14F-4D97-AF65-F5344CB8AC3E}">
        <p14:creationId xmlns:p14="http://schemas.microsoft.com/office/powerpoint/2010/main" val="28426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E60F19-FE43-4943-B65F-45C78B4E2AB7}"/>
              </a:ext>
            </a:extLst>
          </p:cNvPr>
          <p:cNvSpPr txBox="1"/>
          <p:nvPr/>
        </p:nvSpPr>
        <p:spPr>
          <a:xfrm>
            <a:off x="1039091" y="595745"/>
            <a:ext cx="9836727" cy="4401205"/>
          </a:xfrm>
          <a:prstGeom prst="rect">
            <a:avLst/>
          </a:prstGeom>
          <a:noFill/>
        </p:spPr>
        <p:txBody>
          <a:bodyPr wrap="square" rtlCol="0">
            <a:spAutoFit/>
          </a:bodyPr>
          <a:lstStyle/>
          <a:p>
            <a:pPr algn="ctr"/>
            <a:r>
              <a:rPr lang="en-US" sz="2800" dirty="0"/>
              <a:t>With increasing evidence of the positive correlation between nutrition and health, why is nutrition still being largely ignored in medicine?</a:t>
            </a:r>
          </a:p>
          <a:p>
            <a:pPr algn="ctr"/>
            <a:endParaRPr lang="en-US" sz="2800" dirty="0"/>
          </a:p>
          <a:p>
            <a:pPr algn="ctr"/>
            <a:r>
              <a:rPr lang="en-US" sz="2800" dirty="0"/>
              <a:t>- Medicine is ‘reductionist’- dependent on targeted drug therapy, and so when the disease has manifested itself, we need higher amounts of those drugs (what the clinical studies teach us). This creates a focus on looking at one thing at a time rather than the numerous complex mechanisms in the body.</a:t>
            </a:r>
          </a:p>
        </p:txBody>
      </p:sp>
    </p:spTree>
    <p:extLst>
      <p:ext uri="{BB962C8B-B14F-4D97-AF65-F5344CB8AC3E}">
        <p14:creationId xmlns:p14="http://schemas.microsoft.com/office/powerpoint/2010/main" val="41186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6859D-CBF3-0E49-9D08-6835F730D58A}"/>
              </a:ext>
            </a:extLst>
          </p:cNvPr>
          <p:cNvSpPr>
            <a:spLocks noGrp="1"/>
          </p:cNvSpPr>
          <p:nvPr>
            <p:ph type="title"/>
          </p:nvPr>
        </p:nvSpPr>
        <p:spPr>
          <a:xfrm>
            <a:off x="2933027" y="86157"/>
            <a:ext cx="6230857" cy="1230570"/>
          </a:xfrm>
        </p:spPr>
        <p:txBody>
          <a:bodyPr anchor="t">
            <a:normAutofit fontScale="90000"/>
          </a:bodyPr>
          <a:lstStyle/>
          <a:p>
            <a:pPr algn="l"/>
            <a:r>
              <a:rPr lang="en-US" sz="3600" dirty="0">
                <a:solidFill>
                  <a:schemeClr val="accent1"/>
                </a:solidFill>
              </a:rPr>
              <a:t>Why is nutrigenomics important in medicine?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81DCF41-A12F-B943-821D-D8E07A3BA4CA}"/>
              </a:ext>
            </a:extLst>
          </p:cNvPr>
          <p:cNvSpPr>
            <a:spLocks noGrp="1"/>
          </p:cNvSpPr>
          <p:nvPr>
            <p:ph idx="1"/>
          </p:nvPr>
        </p:nvSpPr>
        <p:spPr>
          <a:xfrm>
            <a:off x="395288" y="1125267"/>
            <a:ext cx="11534774" cy="5414078"/>
          </a:xfrm>
        </p:spPr>
        <p:txBody>
          <a:bodyPr anchor="t">
            <a:noAutofit/>
          </a:bodyPr>
          <a:lstStyle/>
          <a:p>
            <a:r>
              <a:rPr lang="en-US" dirty="0"/>
              <a:t>Genes are not your destiny- lots of people nowadays think that if their parents lived until a certain age, so will they-predestined thinking.</a:t>
            </a:r>
          </a:p>
          <a:p>
            <a:pPr marL="0" indent="0">
              <a:buNone/>
            </a:pPr>
            <a:r>
              <a:rPr lang="en-US" dirty="0"/>
              <a:t> We know that this isn’t the case due to science- although genes are critical for determining functions of proteins, nutrition impacts the extent to which different genes are expressed, so genetic background doesn’t wholly determine a particular phenotypic outcome.</a:t>
            </a:r>
          </a:p>
          <a:p>
            <a:r>
              <a:rPr lang="en-US" dirty="0"/>
              <a:t>Doctors with expertise in nutrition are more likely to spot diet-related issues earlier in a patients’ prognosis.</a:t>
            </a:r>
          </a:p>
          <a:p>
            <a:r>
              <a:rPr lang="en-US" dirty="0"/>
              <a:t>If our doctors have a better knowledge of nutrition, it can help prevent disease, improve patient outcomes and save the NHS money. </a:t>
            </a:r>
            <a:r>
              <a:rPr lang="en-GB" dirty="0"/>
              <a:t>In 2018, GP and clinical expert in type 2 diabetes, Dr David Unwin saved his surgery £45,000 on diabetes medications by giving simple dietary advice to his prediabetic and type 2 diabetic patients and getting them to switch to a low-carb diet. If all doctors took this approach, the national saving to the NHS would be close to £420m – money that could be redirected into important research.</a:t>
            </a:r>
          </a:p>
          <a:p>
            <a:r>
              <a:rPr lang="en-GB" dirty="0"/>
              <a:t>Duty of candour</a:t>
            </a:r>
          </a:p>
          <a:p>
            <a:endParaRPr lang="en-US" dirty="0"/>
          </a:p>
        </p:txBody>
      </p:sp>
    </p:spTree>
    <p:extLst>
      <p:ext uri="{BB962C8B-B14F-4D97-AF65-F5344CB8AC3E}">
        <p14:creationId xmlns:p14="http://schemas.microsoft.com/office/powerpoint/2010/main" val="15968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AD45-DB20-D544-95A5-326CCA1B73FD}"/>
              </a:ext>
            </a:extLst>
          </p:cNvPr>
          <p:cNvSpPr>
            <a:spLocks noGrp="1"/>
          </p:cNvSpPr>
          <p:nvPr>
            <p:ph type="title"/>
          </p:nvPr>
        </p:nvSpPr>
        <p:spPr/>
        <p:txBody>
          <a:bodyPr/>
          <a:lstStyle/>
          <a:p>
            <a:r>
              <a:rPr lang="en-US" dirty="0"/>
              <a:t>Nutrigenomics</a:t>
            </a:r>
          </a:p>
        </p:txBody>
      </p:sp>
      <p:sp>
        <p:nvSpPr>
          <p:cNvPr id="3" name="Content Placeholder 2">
            <a:extLst>
              <a:ext uri="{FF2B5EF4-FFF2-40B4-BE49-F238E27FC236}">
                <a16:creationId xmlns:a16="http://schemas.microsoft.com/office/drawing/2014/main" id="{1E1EEF09-0773-824E-9207-5028251A7DB1}"/>
              </a:ext>
            </a:extLst>
          </p:cNvPr>
          <p:cNvSpPr>
            <a:spLocks noGrp="1"/>
          </p:cNvSpPr>
          <p:nvPr>
            <p:ph idx="1"/>
          </p:nvPr>
        </p:nvSpPr>
        <p:spPr/>
        <p:txBody>
          <a:bodyPr/>
          <a:lstStyle/>
          <a:p>
            <a:r>
              <a:rPr lang="en-US" dirty="0"/>
              <a:t>The correlation between nutrition and genes and vice versa</a:t>
            </a:r>
          </a:p>
          <a:p>
            <a:r>
              <a:rPr lang="en-US" dirty="0"/>
              <a:t>How what we eat can turn on/off genes </a:t>
            </a:r>
          </a:p>
          <a:p>
            <a:endParaRPr lang="en-US" dirty="0"/>
          </a:p>
          <a:p>
            <a:endParaRPr lang="en-US" dirty="0"/>
          </a:p>
        </p:txBody>
      </p:sp>
    </p:spTree>
    <p:extLst>
      <p:ext uri="{BB962C8B-B14F-4D97-AF65-F5344CB8AC3E}">
        <p14:creationId xmlns:p14="http://schemas.microsoft.com/office/powerpoint/2010/main" val="42562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6C7B-16C7-6A49-B196-7E3ED081DDF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	DNA recap</a:t>
            </a:r>
          </a:p>
        </p:txBody>
      </p:sp>
      <p:sp>
        <p:nvSpPr>
          <p:cNvPr id="3" name="Content Placeholder 2">
            <a:extLst>
              <a:ext uri="{FF2B5EF4-FFF2-40B4-BE49-F238E27FC236}">
                <a16:creationId xmlns:a16="http://schemas.microsoft.com/office/drawing/2014/main" id="{50008B44-1E1A-C943-BE69-94A246DB00A8}"/>
              </a:ext>
            </a:extLst>
          </p:cNvPr>
          <p:cNvSpPr>
            <a:spLocks noGrp="1"/>
          </p:cNvSpPr>
          <p:nvPr>
            <p:ph idx="1"/>
          </p:nvPr>
        </p:nvSpPr>
        <p:spPr>
          <a:xfrm>
            <a:off x="4810259" y="649480"/>
            <a:ext cx="6555347" cy="5546047"/>
          </a:xfrm>
        </p:spPr>
        <p:txBody>
          <a:bodyPr anchor="ctr">
            <a:normAutofit/>
          </a:bodyPr>
          <a:lstStyle/>
          <a:p>
            <a:r>
              <a:rPr lang="en-US" sz="2000" dirty="0"/>
              <a:t>46 chromosomes </a:t>
            </a:r>
          </a:p>
          <a:p>
            <a:r>
              <a:rPr lang="en-US" sz="2000" dirty="0"/>
              <a:t>Present in every cell in our body apart from red blood cells</a:t>
            </a:r>
          </a:p>
          <a:p>
            <a:r>
              <a:rPr lang="en-US" sz="2000" dirty="0"/>
              <a:t>1 chromosome from each parent- enables passing down of characteristics through generations</a:t>
            </a:r>
          </a:p>
          <a:p>
            <a:r>
              <a:rPr lang="en-US" sz="2000" dirty="0"/>
              <a:t>This information is sufficient to code for all living processes- DNA found in chromosomes codes for different proteins (structural, enzymes </a:t>
            </a:r>
            <a:r>
              <a:rPr lang="en-US" sz="2000" dirty="0" err="1"/>
              <a:t>etc</a:t>
            </a:r>
            <a:r>
              <a:rPr lang="en-US" sz="2000" dirty="0"/>
              <a:t>)</a:t>
            </a:r>
          </a:p>
          <a:p>
            <a:r>
              <a:rPr lang="en-US" sz="2000" dirty="0"/>
              <a:t>2 sets of 3 billion pairs of DNA that make up our genome</a:t>
            </a:r>
          </a:p>
        </p:txBody>
      </p:sp>
    </p:spTree>
    <p:extLst>
      <p:ext uri="{BB962C8B-B14F-4D97-AF65-F5344CB8AC3E}">
        <p14:creationId xmlns:p14="http://schemas.microsoft.com/office/powerpoint/2010/main" val="25916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40"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9A21C-B8CD-164A-8FC6-E8BFBB1DBF27}"/>
              </a:ext>
            </a:extLst>
          </p:cNvPr>
          <p:cNvSpPr>
            <a:spLocks noGrp="1"/>
          </p:cNvSpPr>
          <p:nvPr>
            <p:ph type="title"/>
          </p:nvPr>
        </p:nvSpPr>
        <p:spPr>
          <a:xfrm>
            <a:off x="2880485" y="841375"/>
            <a:ext cx="6230857" cy="1230570"/>
          </a:xfrm>
        </p:spPr>
        <p:txBody>
          <a:bodyPr anchor="t">
            <a:normAutofit/>
          </a:bodyPr>
          <a:lstStyle/>
          <a:p>
            <a:pPr algn="l"/>
            <a:r>
              <a:rPr lang="en-US" sz="2800" dirty="0">
                <a:solidFill>
                  <a:schemeClr val="accent1"/>
                </a:solidFill>
              </a:rPr>
              <a:t>single nucleotide polymorphism</a:t>
            </a:r>
          </a:p>
        </p:txBody>
      </p:sp>
      <p:sp>
        <p:nvSpPr>
          <p:cNvPr id="41"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C2AC937-DF50-0E4A-AEA7-DE43EBDA15AF}"/>
              </a:ext>
            </a:extLst>
          </p:cNvPr>
          <p:cNvSpPr>
            <a:spLocks noGrp="1"/>
          </p:cNvSpPr>
          <p:nvPr>
            <p:ph idx="1"/>
          </p:nvPr>
        </p:nvSpPr>
        <p:spPr>
          <a:xfrm>
            <a:off x="2880487" y="2249046"/>
            <a:ext cx="6123783" cy="3802762"/>
          </a:xfrm>
        </p:spPr>
        <p:txBody>
          <a:bodyPr anchor="t">
            <a:normAutofit/>
          </a:bodyPr>
          <a:lstStyle/>
          <a:p>
            <a:pPr>
              <a:buFontTx/>
              <a:buChar char="-"/>
            </a:pPr>
            <a:r>
              <a:rPr lang="en-US" sz="1600" dirty="0"/>
              <a:t>When one base in the amino acid sequence is substituted for another</a:t>
            </a:r>
          </a:p>
          <a:p>
            <a:pPr>
              <a:buFontTx/>
              <a:buChar char="-"/>
            </a:pPr>
            <a:r>
              <a:rPr lang="en-US" sz="1600" dirty="0"/>
              <a:t>Can change the protein coded for- protein will have a different structure and function</a:t>
            </a:r>
          </a:p>
          <a:p>
            <a:pPr>
              <a:buFontTx/>
              <a:buChar char="-"/>
            </a:pPr>
            <a:endParaRPr lang="en-US" sz="1600" dirty="0"/>
          </a:p>
        </p:txBody>
      </p:sp>
    </p:spTree>
    <p:extLst>
      <p:ext uri="{BB962C8B-B14F-4D97-AF65-F5344CB8AC3E}">
        <p14:creationId xmlns:p14="http://schemas.microsoft.com/office/powerpoint/2010/main" val="420066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D298819-5A9A-D044-A544-ADBC63A6CFB6}"/>
              </a:ext>
            </a:extLst>
          </p:cNvPr>
          <p:cNvSpPr>
            <a:spLocks noGrp="1"/>
          </p:cNvSpPr>
          <p:nvPr>
            <p:ph type="title"/>
          </p:nvPr>
        </p:nvSpPr>
        <p:spPr>
          <a:xfrm>
            <a:off x="1744541" y="250475"/>
            <a:ext cx="8673427" cy="1048945"/>
          </a:xfrm>
        </p:spPr>
        <p:txBody>
          <a:bodyPr>
            <a:normAutofit/>
          </a:bodyPr>
          <a:lstStyle/>
          <a:p>
            <a:r>
              <a:rPr lang="en-US" dirty="0">
                <a:solidFill>
                  <a:schemeClr val="tx1"/>
                </a:solidFill>
              </a:rPr>
              <a:t>Genotype vs. phenotype</a:t>
            </a:r>
          </a:p>
        </p:txBody>
      </p:sp>
      <p:graphicFrame>
        <p:nvGraphicFramePr>
          <p:cNvPr id="5" name="Content Placeholder 2">
            <a:extLst>
              <a:ext uri="{FF2B5EF4-FFF2-40B4-BE49-F238E27FC236}">
                <a16:creationId xmlns:a16="http://schemas.microsoft.com/office/drawing/2014/main" id="{05CDA720-38F8-D018-5631-5F4F69D6F6BB}"/>
              </a:ext>
            </a:extLst>
          </p:cNvPr>
          <p:cNvGraphicFramePr>
            <a:graphicFrameLocks noGrp="1"/>
          </p:cNvGraphicFramePr>
          <p:nvPr>
            <p:ph idx="1"/>
            <p:extLst>
              <p:ext uri="{D42A27DB-BD31-4B8C-83A1-F6EECF244321}">
                <p14:modId xmlns:p14="http://schemas.microsoft.com/office/powerpoint/2010/main" val="3195301113"/>
              </p:ext>
            </p:extLst>
          </p:nvPr>
        </p:nvGraphicFramePr>
        <p:xfrm>
          <a:off x="792975" y="565150"/>
          <a:ext cx="10576558" cy="3198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Box 33">
            <a:extLst>
              <a:ext uri="{FF2B5EF4-FFF2-40B4-BE49-F238E27FC236}">
                <a16:creationId xmlns:a16="http://schemas.microsoft.com/office/drawing/2014/main" id="{0698239F-38B7-0C4F-AA84-9EC54DF5A938}"/>
              </a:ext>
            </a:extLst>
          </p:cNvPr>
          <p:cNvSpPr txBox="1"/>
          <p:nvPr/>
        </p:nvSpPr>
        <p:spPr>
          <a:xfrm>
            <a:off x="3478213" y="5185628"/>
            <a:ext cx="6138862" cy="830997"/>
          </a:xfrm>
          <a:prstGeom prst="rect">
            <a:avLst/>
          </a:prstGeom>
          <a:noFill/>
        </p:spPr>
        <p:txBody>
          <a:bodyPr wrap="square" rtlCol="0">
            <a:spAutoFit/>
          </a:bodyPr>
          <a:lstStyle/>
          <a:p>
            <a:pPr algn="ctr"/>
            <a:r>
              <a:rPr lang="en-US" sz="2400" dirty="0">
                <a:solidFill>
                  <a:srgbClr val="FF0000"/>
                </a:solidFill>
              </a:rPr>
              <a:t>Can we change our outcome by changing our environment? How significant is this?</a:t>
            </a:r>
          </a:p>
        </p:txBody>
      </p:sp>
      <p:graphicFrame>
        <p:nvGraphicFramePr>
          <p:cNvPr id="35" name="Content Placeholder 2">
            <a:extLst>
              <a:ext uri="{FF2B5EF4-FFF2-40B4-BE49-F238E27FC236}">
                <a16:creationId xmlns:a16="http://schemas.microsoft.com/office/drawing/2014/main" id="{384D4FE3-9168-B64E-B385-4A7AD929C8A0}"/>
              </a:ext>
            </a:extLst>
          </p:cNvPr>
          <p:cNvGraphicFramePr>
            <a:graphicFrameLocks/>
          </p:cNvGraphicFramePr>
          <p:nvPr>
            <p:extLst>
              <p:ext uri="{D42A27DB-BD31-4B8C-83A1-F6EECF244321}">
                <p14:modId xmlns:p14="http://schemas.microsoft.com/office/powerpoint/2010/main" val="1551173063"/>
              </p:ext>
            </p:extLst>
          </p:nvPr>
        </p:nvGraphicFramePr>
        <p:xfrm>
          <a:off x="820104" y="1785144"/>
          <a:ext cx="10576558" cy="3198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598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istory of Sir Winston Churchill - GOV.UK">
            <a:extLst>
              <a:ext uri="{FF2B5EF4-FFF2-40B4-BE49-F238E27FC236}">
                <a16:creationId xmlns:a16="http://schemas.microsoft.com/office/drawing/2014/main" id="{659371EF-2EFF-3842-8977-1EA296146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4" r="19724"/>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77A510-FD4F-6E4D-AA0B-E0455F55B3F4}"/>
              </a:ext>
            </a:extLst>
          </p:cNvPr>
          <p:cNvSpPr>
            <a:spLocks noGrp="1"/>
          </p:cNvSpPr>
          <p:nvPr>
            <p:ph idx="1"/>
          </p:nvPr>
        </p:nvSpPr>
        <p:spPr>
          <a:xfrm>
            <a:off x="7293817" y="2338388"/>
            <a:ext cx="4099607" cy="3678237"/>
          </a:xfrm>
        </p:spPr>
        <p:txBody>
          <a:bodyPr>
            <a:normAutofit fontScale="92500" lnSpcReduction="20000"/>
          </a:bodyPr>
          <a:lstStyle/>
          <a:p>
            <a:r>
              <a:rPr lang="en-US" dirty="0"/>
              <a:t>Drinker</a:t>
            </a:r>
          </a:p>
          <a:p>
            <a:r>
              <a:rPr lang="en-US" dirty="0"/>
              <a:t>Smoker</a:t>
            </a:r>
          </a:p>
          <a:p>
            <a:r>
              <a:rPr lang="en-US" dirty="0"/>
              <a:t>Little physical activity</a:t>
            </a:r>
          </a:p>
          <a:p>
            <a:r>
              <a:rPr lang="en-US" dirty="0"/>
              <a:t>No healthy diet</a:t>
            </a:r>
          </a:p>
          <a:p>
            <a:r>
              <a:rPr lang="en-US" dirty="0"/>
              <a:t>He was Prime Minister- until age of 80</a:t>
            </a:r>
          </a:p>
          <a:p>
            <a:r>
              <a:rPr lang="en-US" dirty="0"/>
              <a:t>Died at 90</a:t>
            </a:r>
          </a:p>
          <a:p>
            <a:r>
              <a:rPr lang="en-US" dirty="0"/>
              <a:t>Clearly has bad environmental choices, but must have good genetics- can be predicted</a:t>
            </a:r>
          </a:p>
        </p:txBody>
      </p:sp>
    </p:spTree>
    <p:extLst>
      <p:ext uri="{BB962C8B-B14F-4D97-AF65-F5344CB8AC3E}">
        <p14:creationId xmlns:p14="http://schemas.microsoft.com/office/powerpoint/2010/main" val="346626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5C6C0AF-6ED6-BE4D-A449-80AD9F0B48D7}"/>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Hank Gathers</a:t>
            </a:r>
          </a:p>
        </p:txBody>
      </p:sp>
      <p:sp>
        <p:nvSpPr>
          <p:cNvPr id="96" name="Rectangle 9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5051A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membering Hank Gathers: Our coverage from that tragic day - oregonlive.com">
            <a:extLst>
              <a:ext uri="{FF2B5EF4-FFF2-40B4-BE49-F238E27FC236}">
                <a16:creationId xmlns:a16="http://schemas.microsoft.com/office/drawing/2014/main" id="{32857408-4EB2-594F-B12D-2390A4178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2" r="1" b="41005"/>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E9F0EB-BBD3-BA46-AAD6-8A7B880DAC21}"/>
              </a:ext>
            </a:extLst>
          </p:cNvPr>
          <p:cNvSpPr>
            <a:spLocks noGrp="1"/>
          </p:cNvSpPr>
          <p:nvPr>
            <p:ph idx="1"/>
          </p:nvPr>
        </p:nvSpPr>
        <p:spPr>
          <a:xfrm>
            <a:off x="7293817" y="2338388"/>
            <a:ext cx="4099607" cy="3678237"/>
          </a:xfrm>
        </p:spPr>
        <p:txBody>
          <a:bodyPr>
            <a:normAutofit/>
          </a:bodyPr>
          <a:lstStyle/>
          <a:p>
            <a:pPr>
              <a:buClr>
                <a:srgbClr val="5051A9"/>
              </a:buClr>
            </a:pPr>
            <a:r>
              <a:rPr lang="en-US" dirty="0"/>
              <a:t>Professional basketball player </a:t>
            </a:r>
          </a:p>
          <a:p>
            <a:pPr>
              <a:buClr>
                <a:srgbClr val="5051A9"/>
              </a:buClr>
            </a:pPr>
            <a:r>
              <a:rPr lang="en-US" dirty="0"/>
              <a:t>had undetected heart disease</a:t>
            </a:r>
          </a:p>
          <a:p>
            <a:pPr>
              <a:buClr>
                <a:srgbClr val="5051A9"/>
              </a:buClr>
            </a:pPr>
            <a:r>
              <a:rPr lang="en-US" dirty="0"/>
              <a:t>Died at 23</a:t>
            </a:r>
          </a:p>
          <a:p>
            <a:pPr>
              <a:buClr>
                <a:srgbClr val="5051A9"/>
              </a:buClr>
            </a:pPr>
            <a:r>
              <a:rPr lang="en-US" dirty="0"/>
              <a:t>Good environment- bad genetics</a:t>
            </a:r>
          </a:p>
          <a:p>
            <a:pPr>
              <a:buClr>
                <a:srgbClr val="5051A9"/>
              </a:buClr>
            </a:pPr>
            <a:endParaRPr lang="en-US" dirty="0"/>
          </a:p>
          <a:p>
            <a:pPr>
              <a:buClr>
                <a:srgbClr val="5051A9"/>
              </a:buClr>
            </a:pPr>
            <a:r>
              <a:rPr lang="en-US" dirty="0"/>
              <a:t>Everyone is different</a:t>
            </a:r>
          </a:p>
        </p:txBody>
      </p:sp>
    </p:spTree>
    <p:extLst>
      <p:ext uri="{BB962C8B-B14F-4D97-AF65-F5344CB8AC3E}">
        <p14:creationId xmlns:p14="http://schemas.microsoft.com/office/powerpoint/2010/main" val="32402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5FF4178-0BA6-9A49-A0B0-D9E03F0216D3}"/>
              </a:ext>
            </a:extLst>
          </p:cNvPr>
          <p:cNvSpPr>
            <a:spLocks noGrp="1"/>
          </p:cNvSpPr>
          <p:nvPr>
            <p:ph type="title"/>
          </p:nvPr>
        </p:nvSpPr>
        <p:spPr>
          <a:xfrm>
            <a:off x="7269686" y="795527"/>
            <a:ext cx="4123738" cy="1433323"/>
          </a:xfrm>
        </p:spPr>
        <p:txBody>
          <a:bodyPr>
            <a:normAutofit/>
          </a:bodyPr>
          <a:lstStyle/>
          <a:p>
            <a:pPr algn="l"/>
            <a:endParaRPr lang="en-US" sz="3200" dirty="0">
              <a:solidFill>
                <a:schemeClr val="tx2"/>
              </a:solidFill>
            </a:endParaRPr>
          </a:p>
        </p:txBody>
      </p:sp>
      <p:sp>
        <p:nvSpPr>
          <p:cNvPr id="98" name="Rectangle 9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33C5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A431EA29-D66E-60E3-8441-D57C2E8B06A3}"/>
              </a:ext>
            </a:extLst>
          </p:cNvPr>
          <p:cNvSpPr>
            <a:spLocks noGrp="1"/>
          </p:cNvSpPr>
          <p:nvPr>
            <p:ph idx="1"/>
          </p:nvPr>
        </p:nvSpPr>
        <p:spPr>
          <a:xfrm>
            <a:off x="7293817" y="2338388"/>
            <a:ext cx="4099607" cy="3678237"/>
          </a:xfrm>
        </p:spPr>
        <p:txBody>
          <a:bodyPr>
            <a:normAutofit/>
          </a:bodyPr>
          <a:lstStyle/>
          <a:p>
            <a:pPr>
              <a:buClr>
                <a:srgbClr val="B33C5F"/>
              </a:buClr>
            </a:pPr>
            <a:r>
              <a:rPr lang="en-US" dirty="0"/>
              <a:t>Percentage of obese people dramatically increased during the 1980’s- food pyramid introduced, peoples’ focus on ’fat free’- higher consumption of (simple) carbohydrates- increased obesity levels </a:t>
            </a:r>
          </a:p>
        </p:txBody>
      </p:sp>
      <p:pic>
        <p:nvPicPr>
          <p:cNvPr id="1028" name="Picture 4" descr="We're in a new age of obesity. How did it happen? You'd be surprised |  George Monbiot | The Guardian">
            <a:extLst>
              <a:ext uri="{FF2B5EF4-FFF2-40B4-BE49-F238E27FC236}">
                <a16:creationId xmlns:a16="http://schemas.microsoft.com/office/drawing/2014/main" id="{147B3E51-D488-DC49-99FD-E6F65D546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 y="685800"/>
            <a:ext cx="7056438" cy="47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1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FD70-369C-3D41-9E32-487B0BFBE7DF}"/>
              </a:ext>
            </a:extLst>
          </p:cNvPr>
          <p:cNvSpPr>
            <a:spLocks noGrp="1"/>
          </p:cNvSpPr>
          <p:nvPr>
            <p:ph type="title"/>
          </p:nvPr>
        </p:nvSpPr>
        <p:spPr/>
        <p:txBody>
          <a:bodyPr/>
          <a:lstStyle/>
          <a:p>
            <a:endParaRPr lang="en-US"/>
          </a:p>
        </p:txBody>
      </p:sp>
      <p:pic>
        <p:nvPicPr>
          <p:cNvPr id="4" name="Picture 2" descr="Patterns and trends in excess weight among adults in England - UK Health  Security Agency">
            <a:extLst>
              <a:ext uri="{FF2B5EF4-FFF2-40B4-BE49-F238E27FC236}">
                <a16:creationId xmlns:a16="http://schemas.microsoft.com/office/drawing/2014/main" id="{227C35A5-988E-494A-888C-FAEE3EEFE2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06" r="5954" b="-2"/>
          <a:stretch/>
        </p:blipFill>
        <p:spPr bwMode="auto">
          <a:xfrm>
            <a:off x="301455" y="954008"/>
            <a:ext cx="6022881" cy="524827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91F3E2-FBA1-074C-BED7-7CFFBBBEA8CD}"/>
              </a:ext>
            </a:extLst>
          </p:cNvPr>
          <p:cNvSpPr txBox="1"/>
          <p:nvPr/>
        </p:nvSpPr>
        <p:spPr>
          <a:xfrm>
            <a:off x="6902908" y="954008"/>
            <a:ext cx="4987637" cy="2585323"/>
          </a:xfrm>
          <a:prstGeom prst="rect">
            <a:avLst/>
          </a:prstGeom>
          <a:noFill/>
        </p:spPr>
        <p:txBody>
          <a:bodyPr wrap="square" rtlCol="0">
            <a:spAutoFit/>
          </a:bodyPr>
          <a:lstStyle/>
          <a:p>
            <a:r>
              <a:rPr lang="en-US" dirty="0"/>
              <a:t>much shorter time span but the levels are much higher and more prominent</a:t>
            </a:r>
          </a:p>
          <a:p>
            <a:endParaRPr lang="en-US" dirty="0"/>
          </a:p>
          <a:p>
            <a:pPr marL="285750" indent="-285750">
              <a:buFontTx/>
              <a:buChar char="-"/>
            </a:pPr>
            <a:r>
              <a:rPr lang="en-US" dirty="0"/>
              <a:t>all the things that are prevalent nowadays that provoke these statistics…</a:t>
            </a:r>
          </a:p>
          <a:p>
            <a:pPr marL="285750" indent="-285750">
              <a:buFontTx/>
              <a:buChar char="-"/>
            </a:pPr>
            <a:endParaRPr lang="en-US" dirty="0"/>
          </a:p>
          <a:p>
            <a:pPr marL="285750" indent="-285750">
              <a:buFontTx/>
              <a:buChar char="-"/>
            </a:pPr>
            <a:r>
              <a:rPr lang="en-US" dirty="0"/>
              <a:t>Eating in a heavy caloric surplus, smoking, heavy drinking, food advertising (and false ‘healthy’ marketing within that) </a:t>
            </a:r>
            <a:r>
              <a:rPr lang="en-US" dirty="0" err="1"/>
              <a:t>etc</a:t>
            </a:r>
            <a:r>
              <a:rPr lang="en-US" dirty="0"/>
              <a:t>…</a:t>
            </a:r>
          </a:p>
        </p:txBody>
      </p:sp>
    </p:spTree>
    <p:extLst>
      <p:ext uri="{BB962C8B-B14F-4D97-AF65-F5344CB8AC3E}">
        <p14:creationId xmlns:p14="http://schemas.microsoft.com/office/powerpoint/2010/main" val="255850551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{CBA382B3-9762-B54D-9837-C3FAAF76E4E9}tf16401369</Template>
  <TotalTime>68471</TotalTime>
  <Words>1131</Words>
  <Application>Microsoft Macintosh PowerPoint</Application>
  <PresentationFormat>Widescreen</PresentationFormat>
  <Paragraphs>96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Rockwell</vt:lpstr>
      <vt:lpstr>Wingdings</vt:lpstr>
      <vt:lpstr>Atlas</vt:lpstr>
      <vt:lpstr>Nutrigenetics</vt:lpstr>
      <vt:lpstr>Nutrigenomics</vt:lpstr>
      <vt:lpstr> DNA recap</vt:lpstr>
      <vt:lpstr>single nucleotide polymorphism</vt:lpstr>
      <vt:lpstr>Genotype vs. phenotype</vt:lpstr>
      <vt:lpstr>PowerPoint Presentation</vt:lpstr>
      <vt:lpstr>Hank Gathers</vt:lpstr>
      <vt:lpstr>PowerPoint Presentation</vt:lpstr>
      <vt:lpstr>PowerPoint Presentation</vt:lpstr>
      <vt:lpstr>PowerPoint Presentation</vt:lpstr>
      <vt:lpstr>Cancer</vt:lpstr>
      <vt:lpstr>PowerPoint Presentation</vt:lpstr>
      <vt:lpstr>What would happen if we continuously switched between the two diets?</vt:lpstr>
      <vt:lpstr>PowerPoint Presentation</vt:lpstr>
      <vt:lpstr>Other examples</vt:lpstr>
      <vt:lpstr>Nutrient complexity</vt:lpstr>
      <vt:lpstr>Nutrigenetic study</vt:lpstr>
      <vt:lpstr>PowerPoint Presentation</vt:lpstr>
      <vt:lpstr>Why is nutrigenomics important in medicine?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Nutrigenetics- the correlation between nutrition and genetics</dc:title>
  <dc:creator>MaiaLurie</dc:creator>
  <cp:lastModifiedBy>MaiaLurie</cp:lastModifiedBy>
  <cp:revision>3</cp:revision>
  <dcterms:created xsi:type="dcterms:W3CDTF">2022-03-28T19:01:03Z</dcterms:created>
  <dcterms:modified xsi:type="dcterms:W3CDTF">2022-05-15T08:12:50Z</dcterms:modified>
</cp:coreProperties>
</file>