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notesMasterIdLst>
    <p:notesMasterId r:id="rId13"/>
  </p:notesMasterIdLst>
  <p:sldIdLst>
    <p:sldId id="256" r:id="rId2"/>
    <p:sldId id="257" r:id="rId3"/>
    <p:sldId id="259" r:id="rId4"/>
    <p:sldId id="260" r:id="rId5"/>
    <p:sldId id="270" r:id="rId6"/>
    <p:sldId id="269" r:id="rId7"/>
    <p:sldId id="271" r:id="rId8"/>
    <p:sldId id="264" r:id="rId9"/>
    <p:sldId id="266" r:id="rId10"/>
    <p:sldId id="258"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13"/>
  </p:normalViewPr>
  <p:slideViewPr>
    <p:cSldViewPr snapToGrid="0" snapToObjects="1">
      <p:cViewPr varScale="1">
        <p:scale>
          <a:sx n="120" d="100"/>
          <a:sy n="120" d="100"/>
        </p:scale>
        <p:origin x="2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FA9F97-3AE5-4E14-B5D2-B492CC4B410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D4AC437-03B0-4CB8-AA3D-3373EA166082}">
      <dgm:prSet/>
      <dgm:spPr/>
      <dgm:t>
        <a:bodyPr/>
        <a:lstStyle/>
        <a:p>
          <a:pPr>
            <a:lnSpc>
              <a:spcPct val="100000"/>
            </a:lnSpc>
          </a:pPr>
          <a:r>
            <a:rPr lang="en-US" dirty="0"/>
            <a:t>Neurologists are also medical doctors, and they treat and manage conditions which affect your nervous system.</a:t>
          </a:r>
        </a:p>
      </dgm:t>
    </dgm:pt>
    <dgm:pt modelId="{7938A078-5BE8-4B2E-A250-BA397576FB39}" type="parTrans" cxnId="{4748675A-1A01-42E5-9387-3F753C2A5B07}">
      <dgm:prSet/>
      <dgm:spPr/>
      <dgm:t>
        <a:bodyPr/>
        <a:lstStyle/>
        <a:p>
          <a:endParaRPr lang="en-US"/>
        </a:p>
      </dgm:t>
    </dgm:pt>
    <dgm:pt modelId="{C4A02B8E-D02E-473E-9FB0-A14956BB78E6}" type="sibTrans" cxnId="{4748675A-1A01-42E5-9387-3F753C2A5B07}">
      <dgm:prSet/>
      <dgm:spPr/>
      <dgm:t>
        <a:bodyPr/>
        <a:lstStyle/>
        <a:p>
          <a:endParaRPr lang="en-US"/>
        </a:p>
      </dgm:t>
    </dgm:pt>
    <dgm:pt modelId="{2B0781BF-86C7-4BD7-B6B2-F4C018BE9F94}">
      <dgm:prSet/>
      <dgm:spPr/>
      <dgm:t>
        <a:bodyPr/>
        <a:lstStyle/>
        <a:p>
          <a:pPr>
            <a:lnSpc>
              <a:spcPct val="100000"/>
            </a:lnSpc>
          </a:pPr>
          <a:r>
            <a:rPr lang="en-US" dirty="0"/>
            <a:t>Key difference is that neurologists don’t perform surgeries.</a:t>
          </a:r>
        </a:p>
      </dgm:t>
    </dgm:pt>
    <dgm:pt modelId="{C1127F60-B835-468F-B6B9-B967D12DF4A2}" type="parTrans" cxnId="{F0CFF433-1EED-41D5-837E-C7D0A54100D6}">
      <dgm:prSet/>
      <dgm:spPr/>
      <dgm:t>
        <a:bodyPr/>
        <a:lstStyle/>
        <a:p>
          <a:endParaRPr lang="en-US"/>
        </a:p>
      </dgm:t>
    </dgm:pt>
    <dgm:pt modelId="{22D0F665-9CF2-4CA4-AEE2-63E64AA7C0F8}" type="sibTrans" cxnId="{F0CFF433-1EED-41D5-837E-C7D0A54100D6}">
      <dgm:prSet/>
      <dgm:spPr/>
      <dgm:t>
        <a:bodyPr/>
        <a:lstStyle/>
        <a:p>
          <a:endParaRPr lang="en-US"/>
        </a:p>
      </dgm:t>
    </dgm:pt>
    <dgm:pt modelId="{5BEBFECE-D31C-4DEF-A3DA-F6D6B003BB09}">
      <dgm:prSet/>
      <dgm:spPr/>
      <dgm:t>
        <a:bodyPr/>
        <a:lstStyle/>
        <a:p>
          <a:pPr>
            <a:lnSpc>
              <a:spcPct val="100000"/>
            </a:lnSpc>
          </a:pPr>
          <a:r>
            <a:rPr lang="en-US" dirty="0"/>
            <a:t>Neurosurgeons treat diseases or disorders which have underlying structural/anatomical causes identified.</a:t>
          </a:r>
        </a:p>
      </dgm:t>
    </dgm:pt>
    <dgm:pt modelId="{0D3E766F-C69E-47E3-9D53-779241D230CB}" type="parTrans" cxnId="{04EC56A1-AAA6-4280-A368-C84B96ED9B27}">
      <dgm:prSet/>
      <dgm:spPr/>
      <dgm:t>
        <a:bodyPr/>
        <a:lstStyle/>
        <a:p>
          <a:endParaRPr lang="en-US"/>
        </a:p>
      </dgm:t>
    </dgm:pt>
    <dgm:pt modelId="{04DB8F7A-0774-4957-B810-82972EC28650}" type="sibTrans" cxnId="{04EC56A1-AAA6-4280-A368-C84B96ED9B27}">
      <dgm:prSet/>
      <dgm:spPr/>
      <dgm:t>
        <a:bodyPr/>
        <a:lstStyle/>
        <a:p>
          <a:endParaRPr lang="en-US"/>
        </a:p>
      </dgm:t>
    </dgm:pt>
    <dgm:pt modelId="{18100FAA-43F1-4F2F-A103-AECEEE4233D8}">
      <dgm:prSet/>
      <dgm:spPr/>
      <dgm:t>
        <a:bodyPr/>
        <a:lstStyle/>
        <a:p>
          <a:pPr>
            <a:lnSpc>
              <a:spcPct val="100000"/>
            </a:lnSpc>
          </a:pPr>
          <a:r>
            <a:rPr lang="en-US" dirty="0"/>
            <a:t>Neurologists tend to manage patients with neurologic disorders with no surgical treatment.</a:t>
          </a:r>
        </a:p>
      </dgm:t>
    </dgm:pt>
    <dgm:pt modelId="{04E78F8B-893B-46AE-984D-C3E1D6FCCB4E}" type="parTrans" cxnId="{32B7AF73-A543-4C85-8071-DD6032A8E3B2}">
      <dgm:prSet/>
      <dgm:spPr/>
      <dgm:t>
        <a:bodyPr/>
        <a:lstStyle/>
        <a:p>
          <a:endParaRPr lang="en-US"/>
        </a:p>
      </dgm:t>
    </dgm:pt>
    <dgm:pt modelId="{26100CEC-445D-491C-9DA4-785EAFDDFB89}" type="sibTrans" cxnId="{32B7AF73-A543-4C85-8071-DD6032A8E3B2}">
      <dgm:prSet/>
      <dgm:spPr/>
      <dgm:t>
        <a:bodyPr/>
        <a:lstStyle/>
        <a:p>
          <a:endParaRPr lang="en-US"/>
        </a:p>
      </dgm:t>
    </dgm:pt>
    <dgm:pt modelId="{A33016C2-952C-4EDD-80DA-63FC4C7DEDD8}" type="pres">
      <dgm:prSet presAssocID="{30FA9F97-3AE5-4E14-B5D2-B492CC4B4107}" presName="root" presStyleCnt="0">
        <dgm:presLayoutVars>
          <dgm:dir/>
          <dgm:resizeHandles val="exact"/>
        </dgm:presLayoutVars>
      </dgm:prSet>
      <dgm:spPr/>
    </dgm:pt>
    <dgm:pt modelId="{F6EA785C-962A-4655-86FE-047F1844F494}" type="pres">
      <dgm:prSet presAssocID="{7D4AC437-03B0-4CB8-AA3D-3373EA166082}" presName="compNode" presStyleCnt="0"/>
      <dgm:spPr/>
    </dgm:pt>
    <dgm:pt modelId="{99BB2256-2AF9-4F0C-9420-D9E00855FBD0}" type="pres">
      <dgm:prSet presAssocID="{7D4AC437-03B0-4CB8-AA3D-3373EA166082}" presName="bgRect" presStyleLbl="bgShp" presStyleIdx="0" presStyleCnt="4"/>
      <dgm:spPr/>
    </dgm:pt>
    <dgm:pt modelId="{C408B208-8400-452B-A620-DA425EBC7CC9}" type="pres">
      <dgm:prSet presAssocID="{7D4AC437-03B0-4CB8-AA3D-3373EA16608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3D99791C-332C-4388-A8F4-3A345C295224}" type="pres">
      <dgm:prSet presAssocID="{7D4AC437-03B0-4CB8-AA3D-3373EA166082}" presName="spaceRect" presStyleCnt="0"/>
      <dgm:spPr/>
    </dgm:pt>
    <dgm:pt modelId="{D885BB2E-9F3D-4B6C-8C79-ADCC50F59B0C}" type="pres">
      <dgm:prSet presAssocID="{7D4AC437-03B0-4CB8-AA3D-3373EA166082}" presName="parTx" presStyleLbl="revTx" presStyleIdx="0" presStyleCnt="4">
        <dgm:presLayoutVars>
          <dgm:chMax val="0"/>
          <dgm:chPref val="0"/>
        </dgm:presLayoutVars>
      </dgm:prSet>
      <dgm:spPr/>
    </dgm:pt>
    <dgm:pt modelId="{4F08A75D-0C98-4FE4-920D-0D5385FF3D96}" type="pres">
      <dgm:prSet presAssocID="{C4A02B8E-D02E-473E-9FB0-A14956BB78E6}" presName="sibTrans" presStyleCnt="0"/>
      <dgm:spPr/>
    </dgm:pt>
    <dgm:pt modelId="{AFBCECD8-2E0A-4CCA-8718-8C63396AD414}" type="pres">
      <dgm:prSet presAssocID="{2B0781BF-86C7-4BD7-B6B2-F4C018BE9F94}" presName="compNode" presStyleCnt="0"/>
      <dgm:spPr/>
    </dgm:pt>
    <dgm:pt modelId="{7269D143-F017-41BD-8CB2-8FF4F90F36A2}" type="pres">
      <dgm:prSet presAssocID="{2B0781BF-86C7-4BD7-B6B2-F4C018BE9F94}" presName="bgRect" presStyleLbl="bgShp" presStyleIdx="1" presStyleCnt="4"/>
      <dgm:spPr/>
    </dgm:pt>
    <dgm:pt modelId="{A0BA9EE8-9EA4-423F-A6F1-E07E1962401C}" type="pres">
      <dgm:prSet presAssocID="{2B0781BF-86C7-4BD7-B6B2-F4C018BE9F9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67E90B64-4772-456D-882A-084743378F28}" type="pres">
      <dgm:prSet presAssocID="{2B0781BF-86C7-4BD7-B6B2-F4C018BE9F94}" presName="spaceRect" presStyleCnt="0"/>
      <dgm:spPr/>
    </dgm:pt>
    <dgm:pt modelId="{9D52699C-6840-433F-9417-746F64B6521A}" type="pres">
      <dgm:prSet presAssocID="{2B0781BF-86C7-4BD7-B6B2-F4C018BE9F94}" presName="parTx" presStyleLbl="revTx" presStyleIdx="1" presStyleCnt="4">
        <dgm:presLayoutVars>
          <dgm:chMax val="0"/>
          <dgm:chPref val="0"/>
        </dgm:presLayoutVars>
      </dgm:prSet>
      <dgm:spPr/>
    </dgm:pt>
    <dgm:pt modelId="{EB84319A-B48C-4AD1-BAC7-A9BECA9FE0BD}" type="pres">
      <dgm:prSet presAssocID="{22D0F665-9CF2-4CA4-AEE2-63E64AA7C0F8}" presName="sibTrans" presStyleCnt="0"/>
      <dgm:spPr/>
    </dgm:pt>
    <dgm:pt modelId="{FB830815-90BC-4BEE-AEB3-A993EC84BE55}" type="pres">
      <dgm:prSet presAssocID="{5BEBFECE-D31C-4DEF-A3DA-F6D6B003BB09}" presName="compNode" presStyleCnt="0"/>
      <dgm:spPr/>
    </dgm:pt>
    <dgm:pt modelId="{33249B30-A1C4-4470-91B2-84793AF31B8E}" type="pres">
      <dgm:prSet presAssocID="{5BEBFECE-D31C-4DEF-A3DA-F6D6B003BB09}" presName="bgRect" presStyleLbl="bgShp" presStyleIdx="2" presStyleCnt="4"/>
      <dgm:spPr/>
    </dgm:pt>
    <dgm:pt modelId="{4D8236E8-54C3-4D79-B21D-629D9A8DEBA1}" type="pres">
      <dgm:prSet presAssocID="{5BEBFECE-D31C-4DEF-A3DA-F6D6B003BB0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66F84DE3-262D-4033-8E59-3B12F9150E22}" type="pres">
      <dgm:prSet presAssocID="{5BEBFECE-D31C-4DEF-A3DA-F6D6B003BB09}" presName="spaceRect" presStyleCnt="0"/>
      <dgm:spPr/>
    </dgm:pt>
    <dgm:pt modelId="{02A02CDB-0D45-47FF-82C0-5437B594187E}" type="pres">
      <dgm:prSet presAssocID="{5BEBFECE-D31C-4DEF-A3DA-F6D6B003BB09}" presName="parTx" presStyleLbl="revTx" presStyleIdx="2" presStyleCnt="4">
        <dgm:presLayoutVars>
          <dgm:chMax val="0"/>
          <dgm:chPref val="0"/>
        </dgm:presLayoutVars>
      </dgm:prSet>
      <dgm:spPr/>
    </dgm:pt>
    <dgm:pt modelId="{7DA4BF0E-A902-48FA-BEAB-E137A7CD5CF0}" type="pres">
      <dgm:prSet presAssocID="{04DB8F7A-0774-4957-B810-82972EC28650}" presName="sibTrans" presStyleCnt="0"/>
      <dgm:spPr/>
    </dgm:pt>
    <dgm:pt modelId="{1AAF19DC-9ED4-48A1-835A-BC34290216CB}" type="pres">
      <dgm:prSet presAssocID="{18100FAA-43F1-4F2F-A103-AECEEE4233D8}" presName="compNode" presStyleCnt="0"/>
      <dgm:spPr/>
    </dgm:pt>
    <dgm:pt modelId="{A65F14B4-1D03-4999-BD56-B3BCF67BA793}" type="pres">
      <dgm:prSet presAssocID="{18100FAA-43F1-4F2F-A103-AECEEE4233D8}" presName="bgRect" presStyleLbl="bgShp" presStyleIdx="3" presStyleCnt="4"/>
      <dgm:spPr/>
    </dgm:pt>
    <dgm:pt modelId="{0FC34ECE-06AD-4880-BE8E-1083C32769F4}" type="pres">
      <dgm:prSet presAssocID="{18100FAA-43F1-4F2F-A103-AECEEE4233D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a:ext>
      </dgm:extLst>
    </dgm:pt>
    <dgm:pt modelId="{AF26CE31-0335-423B-9639-05ACFD471FAF}" type="pres">
      <dgm:prSet presAssocID="{18100FAA-43F1-4F2F-A103-AECEEE4233D8}" presName="spaceRect" presStyleCnt="0"/>
      <dgm:spPr/>
    </dgm:pt>
    <dgm:pt modelId="{E4A2635F-2E04-469E-AB83-96E81C8F0729}" type="pres">
      <dgm:prSet presAssocID="{18100FAA-43F1-4F2F-A103-AECEEE4233D8}" presName="parTx" presStyleLbl="revTx" presStyleIdx="3" presStyleCnt="4">
        <dgm:presLayoutVars>
          <dgm:chMax val="0"/>
          <dgm:chPref val="0"/>
        </dgm:presLayoutVars>
      </dgm:prSet>
      <dgm:spPr/>
    </dgm:pt>
  </dgm:ptLst>
  <dgm:cxnLst>
    <dgm:cxn modelId="{7C6B721B-CBAA-6C4E-8C13-6DAD7C101178}" type="presOf" srcId="{18100FAA-43F1-4F2F-A103-AECEEE4233D8}" destId="{E4A2635F-2E04-469E-AB83-96E81C8F0729}" srcOrd="0" destOrd="0" presId="urn:microsoft.com/office/officeart/2018/2/layout/IconVerticalSolidList"/>
    <dgm:cxn modelId="{F0CFF433-1EED-41D5-837E-C7D0A54100D6}" srcId="{30FA9F97-3AE5-4E14-B5D2-B492CC4B4107}" destId="{2B0781BF-86C7-4BD7-B6B2-F4C018BE9F94}" srcOrd="1" destOrd="0" parTransId="{C1127F60-B835-468F-B6B9-B967D12DF4A2}" sibTransId="{22D0F665-9CF2-4CA4-AEE2-63E64AA7C0F8}"/>
    <dgm:cxn modelId="{4748675A-1A01-42E5-9387-3F753C2A5B07}" srcId="{30FA9F97-3AE5-4E14-B5D2-B492CC4B4107}" destId="{7D4AC437-03B0-4CB8-AA3D-3373EA166082}" srcOrd="0" destOrd="0" parTransId="{7938A078-5BE8-4B2E-A250-BA397576FB39}" sibTransId="{C4A02B8E-D02E-473E-9FB0-A14956BB78E6}"/>
    <dgm:cxn modelId="{32B7AF73-A543-4C85-8071-DD6032A8E3B2}" srcId="{30FA9F97-3AE5-4E14-B5D2-B492CC4B4107}" destId="{18100FAA-43F1-4F2F-A103-AECEEE4233D8}" srcOrd="3" destOrd="0" parTransId="{04E78F8B-893B-46AE-984D-C3E1D6FCCB4E}" sibTransId="{26100CEC-445D-491C-9DA4-785EAFDDFB89}"/>
    <dgm:cxn modelId="{B745FB86-EBAF-3E42-B99B-E1B261837270}" type="presOf" srcId="{2B0781BF-86C7-4BD7-B6B2-F4C018BE9F94}" destId="{9D52699C-6840-433F-9417-746F64B6521A}" srcOrd="0" destOrd="0" presId="urn:microsoft.com/office/officeart/2018/2/layout/IconVerticalSolidList"/>
    <dgm:cxn modelId="{04EC56A1-AAA6-4280-A368-C84B96ED9B27}" srcId="{30FA9F97-3AE5-4E14-B5D2-B492CC4B4107}" destId="{5BEBFECE-D31C-4DEF-A3DA-F6D6B003BB09}" srcOrd="2" destOrd="0" parTransId="{0D3E766F-C69E-47E3-9D53-779241D230CB}" sibTransId="{04DB8F7A-0774-4957-B810-82972EC28650}"/>
    <dgm:cxn modelId="{2FDBC8B6-09F7-DF43-83C9-F06112B52D05}" type="presOf" srcId="{7D4AC437-03B0-4CB8-AA3D-3373EA166082}" destId="{D885BB2E-9F3D-4B6C-8C79-ADCC50F59B0C}" srcOrd="0" destOrd="0" presId="urn:microsoft.com/office/officeart/2018/2/layout/IconVerticalSolidList"/>
    <dgm:cxn modelId="{FDC75BBA-BCDB-8543-ACDE-23C62E546D01}" type="presOf" srcId="{30FA9F97-3AE5-4E14-B5D2-B492CC4B4107}" destId="{A33016C2-952C-4EDD-80DA-63FC4C7DEDD8}" srcOrd="0" destOrd="0" presId="urn:microsoft.com/office/officeart/2018/2/layout/IconVerticalSolidList"/>
    <dgm:cxn modelId="{6C73B4D2-A75C-7A40-A850-3B2CED71C9AD}" type="presOf" srcId="{5BEBFECE-D31C-4DEF-A3DA-F6D6B003BB09}" destId="{02A02CDB-0D45-47FF-82C0-5437B594187E}" srcOrd="0" destOrd="0" presId="urn:microsoft.com/office/officeart/2018/2/layout/IconVerticalSolidList"/>
    <dgm:cxn modelId="{A9B67485-E6F9-B34F-9C8E-3FED8EEE7151}" type="presParOf" srcId="{A33016C2-952C-4EDD-80DA-63FC4C7DEDD8}" destId="{F6EA785C-962A-4655-86FE-047F1844F494}" srcOrd="0" destOrd="0" presId="urn:microsoft.com/office/officeart/2018/2/layout/IconVerticalSolidList"/>
    <dgm:cxn modelId="{00918D41-A30E-2D4F-BFB9-EFCA0A5EF08F}" type="presParOf" srcId="{F6EA785C-962A-4655-86FE-047F1844F494}" destId="{99BB2256-2AF9-4F0C-9420-D9E00855FBD0}" srcOrd="0" destOrd="0" presId="urn:microsoft.com/office/officeart/2018/2/layout/IconVerticalSolidList"/>
    <dgm:cxn modelId="{C304E8B3-0842-D349-A94A-EBAEAE97CC5D}" type="presParOf" srcId="{F6EA785C-962A-4655-86FE-047F1844F494}" destId="{C408B208-8400-452B-A620-DA425EBC7CC9}" srcOrd="1" destOrd="0" presId="urn:microsoft.com/office/officeart/2018/2/layout/IconVerticalSolidList"/>
    <dgm:cxn modelId="{1C90DFE7-A48E-324C-8252-555E3E3B40C2}" type="presParOf" srcId="{F6EA785C-962A-4655-86FE-047F1844F494}" destId="{3D99791C-332C-4388-A8F4-3A345C295224}" srcOrd="2" destOrd="0" presId="urn:microsoft.com/office/officeart/2018/2/layout/IconVerticalSolidList"/>
    <dgm:cxn modelId="{C448E5B6-D144-1C48-9B4D-199E2B0EEA12}" type="presParOf" srcId="{F6EA785C-962A-4655-86FE-047F1844F494}" destId="{D885BB2E-9F3D-4B6C-8C79-ADCC50F59B0C}" srcOrd="3" destOrd="0" presId="urn:microsoft.com/office/officeart/2018/2/layout/IconVerticalSolidList"/>
    <dgm:cxn modelId="{8D76F305-C949-4E43-96C5-F54408E35CBD}" type="presParOf" srcId="{A33016C2-952C-4EDD-80DA-63FC4C7DEDD8}" destId="{4F08A75D-0C98-4FE4-920D-0D5385FF3D96}" srcOrd="1" destOrd="0" presId="urn:microsoft.com/office/officeart/2018/2/layout/IconVerticalSolidList"/>
    <dgm:cxn modelId="{465107CA-705B-314B-AE4B-A1F7701A4F17}" type="presParOf" srcId="{A33016C2-952C-4EDD-80DA-63FC4C7DEDD8}" destId="{AFBCECD8-2E0A-4CCA-8718-8C63396AD414}" srcOrd="2" destOrd="0" presId="urn:microsoft.com/office/officeart/2018/2/layout/IconVerticalSolidList"/>
    <dgm:cxn modelId="{3C37C363-8E78-F046-9A03-BDA0E1B8E403}" type="presParOf" srcId="{AFBCECD8-2E0A-4CCA-8718-8C63396AD414}" destId="{7269D143-F017-41BD-8CB2-8FF4F90F36A2}" srcOrd="0" destOrd="0" presId="urn:microsoft.com/office/officeart/2018/2/layout/IconVerticalSolidList"/>
    <dgm:cxn modelId="{787857E2-93D1-6440-9755-C8B348096C1F}" type="presParOf" srcId="{AFBCECD8-2E0A-4CCA-8718-8C63396AD414}" destId="{A0BA9EE8-9EA4-423F-A6F1-E07E1962401C}" srcOrd="1" destOrd="0" presId="urn:microsoft.com/office/officeart/2018/2/layout/IconVerticalSolidList"/>
    <dgm:cxn modelId="{0259C25E-5045-DA41-A722-356119A94BBA}" type="presParOf" srcId="{AFBCECD8-2E0A-4CCA-8718-8C63396AD414}" destId="{67E90B64-4772-456D-882A-084743378F28}" srcOrd="2" destOrd="0" presId="urn:microsoft.com/office/officeart/2018/2/layout/IconVerticalSolidList"/>
    <dgm:cxn modelId="{94BE60C4-7879-3B48-8140-5D49E642A935}" type="presParOf" srcId="{AFBCECD8-2E0A-4CCA-8718-8C63396AD414}" destId="{9D52699C-6840-433F-9417-746F64B6521A}" srcOrd="3" destOrd="0" presId="urn:microsoft.com/office/officeart/2018/2/layout/IconVerticalSolidList"/>
    <dgm:cxn modelId="{E6787964-1E9E-D248-9585-6280A4C0175E}" type="presParOf" srcId="{A33016C2-952C-4EDD-80DA-63FC4C7DEDD8}" destId="{EB84319A-B48C-4AD1-BAC7-A9BECA9FE0BD}" srcOrd="3" destOrd="0" presId="urn:microsoft.com/office/officeart/2018/2/layout/IconVerticalSolidList"/>
    <dgm:cxn modelId="{6ADFF6F5-E074-5542-88F2-F3D36CEDB102}" type="presParOf" srcId="{A33016C2-952C-4EDD-80DA-63FC4C7DEDD8}" destId="{FB830815-90BC-4BEE-AEB3-A993EC84BE55}" srcOrd="4" destOrd="0" presId="urn:microsoft.com/office/officeart/2018/2/layout/IconVerticalSolidList"/>
    <dgm:cxn modelId="{0B1C3702-289A-6C4E-A100-C1403BE6F5A8}" type="presParOf" srcId="{FB830815-90BC-4BEE-AEB3-A993EC84BE55}" destId="{33249B30-A1C4-4470-91B2-84793AF31B8E}" srcOrd="0" destOrd="0" presId="urn:microsoft.com/office/officeart/2018/2/layout/IconVerticalSolidList"/>
    <dgm:cxn modelId="{EDB445BC-80B6-8B47-8DBB-B86C78078A67}" type="presParOf" srcId="{FB830815-90BC-4BEE-AEB3-A993EC84BE55}" destId="{4D8236E8-54C3-4D79-B21D-629D9A8DEBA1}" srcOrd="1" destOrd="0" presId="urn:microsoft.com/office/officeart/2018/2/layout/IconVerticalSolidList"/>
    <dgm:cxn modelId="{96FDB7A9-898B-6747-8214-B26EFC77F32A}" type="presParOf" srcId="{FB830815-90BC-4BEE-AEB3-A993EC84BE55}" destId="{66F84DE3-262D-4033-8E59-3B12F9150E22}" srcOrd="2" destOrd="0" presId="urn:microsoft.com/office/officeart/2018/2/layout/IconVerticalSolidList"/>
    <dgm:cxn modelId="{4DE9B7B8-E925-CB46-98B8-8BB01DF1470C}" type="presParOf" srcId="{FB830815-90BC-4BEE-AEB3-A993EC84BE55}" destId="{02A02CDB-0D45-47FF-82C0-5437B594187E}" srcOrd="3" destOrd="0" presId="urn:microsoft.com/office/officeart/2018/2/layout/IconVerticalSolidList"/>
    <dgm:cxn modelId="{EE4D7D61-56EC-EC44-B11A-3B84E73BD078}" type="presParOf" srcId="{A33016C2-952C-4EDD-80DA-63FC4C7DEDD8}" destId="{7DA4BF0E-A902-48FA-BEAB-E137A7CD5CF0}" srcOrd="5" destOrd="0" presId="urn:microsoft.com/office/officeart/2018/2/layout/IconVerticalSolidList"/>
    <dgm:cxn modelId="{D3BCF9F4-CD6C-624D-99C0-1957A18DEE75}" type="presParOf" srcId="{A33016C2-952C-4EDD-80DA-63FC4C7DEDD8}" destId="{1AAF19DC-9ED4-48A1-835A-BC34290216CB}" srcOrd="6" destOrd="0" presId="urn:microsoft.com/office/officeart/2018/2/layout/IconVerticalSolidList"/>
    <dgm:cxn modelId="{6159289A-987D-CC4C-8FBC-3F6EDA53C8C1}" type="presParOf" srcId="{1AAF19DC-9ED4-48A1-835A-BC34290216CB}" destId="{A65F14B4-1D03-4999-BD56-B3BCF67BA793}" srcOrd="0" destOrd="0" presId="urn:microsoft.com/office/officeart/2018/2/layout/IconVerticalSolidList"/>
    <dgm:cxn modelId="{DBACB0CD-7E91-F442-9F4D-EAC065B9EB13}" type="presParOf" srcId="{1AAF19DC-9ED4-48A1-835A-BC34290216CB}" destId="{0FC34ECE-06AD-4880-BE8E-1083C32769F4}" srcOrd="1" destOrd="0" presId="urn:microsoft.com/office/officeart/2018/2/layout/IconVerticalSolidList"/>
    <dgm:cxn modelId="{48F2CE46-081B-3047-B1D2-4FD9BFEB6D29}" type="presParOf" srcId="{1AAF19DC-9ED4-48A1-835A-BC34290216CB}" destId="{AF26CE31-0335-423B-9639-05ACFD471FAF}" srcOrd="2" destOrd="0" presId="urn:microsoft.com/office/officeart/2018/2/layout/IconVerticalSolidList"/>
    <dgm:cxn modelId="{4AF17E24-BABE-3D42-9680-FB824F7852B7}" type="presParOf" srcId="{1AAF19DC-9ED4-48A1-835A-BC34290216CB}" destId="{E4A2635F-2E04-469E-AB83-96E81C8F072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32B868-690E-4251-BE76-CF2F097A8C5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5189019-A925-4C5F-8AEA-DE8E429F1373}">
      <dgm:prSet/>
      <dgm:spPr/>
      <dgm:t>
        <a:bodyPr/>
        <a:lstStyle/>
        <a:p>
          <a:r>
            <a:rPr lang="en-US"/>
            <a:t>A neurosurgeon is a medical doctor which treats conditions involving the nervous system.</a:t>
          </a:r>
        </a:p>
      </dgm:t>
    </dgm:pt>
    <dgm:pt modelId="{8831A6DF-6A1C-4F94-8B41-D2B48F6F6E2A}" type="parTrans" cxnId="{8A73C4F5-1BCA-402B-9C50-A572B0DCB2F0}">
      <dgm:prSet/>
      <dgm:spPr/>
      <dgm:t>
        <a:bodyPr/>
        <a:lstStyle/>
        <a:p>
          <a:endParaRPr lang="en-US"/>
        </a:p>
      </dgm:t>
    </dgm:pt>
    <dgm:pt modelId="{64124E1C-5706-423B-A933-6954085BD1E2}" type="sibTrans" cxnId="{8A73C4F5-1BCA-402B-9C50-A572B0DCB2F0}">
      <dgm:prSet/>
      <dgm:spPr/>
      <dgm:t>
        <a:bodyPr/>
        <a:lstStyle/>
        <a:p>
          <a:endParaRPr lang="en-US"/>
        </a:p>
      </dgm:t>
    </dgm:pt>
    <dgm:pt modelId="{AAB6D0C7-885D-4B45-8584-8CF84726C2E5}">
      <dgm:prSet/>
      <dgm:spPr/>
      <dgm:t>
        <a:bodyPr/>
        <a:lstStyle/>
        <a:p>
          <a:r>
            <a:rPr lang="en-US"/>
            <a:t>Surgeries only occur when all other non-surgical treatment options have been exhausted.</a:t>
          </a:r>
        </a:p>
      </dgm:t>
    </dgm:pt>
    <dgm:pt modelId="{97B8037B-E7F3-4408-B7E8-E89C6CB5B3E5}" type="parTrans" cxnId="{2812AC20-FFE4-4F55-9317-E44451E9A64A}">
      <dgm:prSet/>
      <dgm:spPr/>
      <dgm:t>
        <a:bodyPr/>
        <a:lstStyle/>
        <a:p>
          <a:endParaRPr lang="en-US"/>
        </a:p>
      </dgm:t>
    </dgm:pt>
    <dgm:pt modelId="{C5EE58EA-A87B-4B82-B67F-8BE42998A9EA}" type="sibTrans" cxnId="{2812AC20-FFE4-4F55-9317-E44451E9A64A}">
      <dgm:prSet/>
      <dgm:spPr/>
      <dgm:t>
        <a:bodyPr/>
        <a:lstStyle/>
        <a:p>
          <a:endParaRPr lang="en-US"/>
        </a:p>
      </dgm:t>
    </dgm:pt>
    <dgm:pt modelId="{497E81DA-FB14-4A6D-92B2-AD6D0E8492F8}">
      <dgm:prSet/>
      <dgm:spPr/>
      <dgm:t>
        <a:bodyPr/>
        <a:lstStyle/>
        <a:p>
          <a:r>
            <a:rPr lang="en-US"/>
            <a:t>Most common conditions which neurosurgeons face are brain tumors, brain clots, and spinal fusion and decompression surgeries.</a:t>
          </a:r>
        </a:p>
      </dgm:t>
    </dgm:pt>
    <dgm:pt modelId="{F87D03F5-B445-4AC2-BA36-DA4D557B0147}" type="parTrans" cxnId="{F70018E0-706A-4222-9B66-F93AB971A4AB}">
      <dgm:prSet/>
      <dgm:spPr/>
      <dgm:t>
        <a:bodyPr/>
        <a:lstStyle/>
        <a:p>
          <a:endParaRPr lang="en-US"/>
        </a:p>
      </dgm:t>
    </dgm:pt>
    <dgm:pt modelId="{BBE52A55-3B52-4B38-9684-F5F79E5CF32B}" type="sibTrans" cxnId="{F70018E0-706A-4222-9B66-F93AB971A4AB}">
      <dgm:prSet/>
      <dgm:spPr/>
      <dgm:t>
        <a:bodyPr/>
        <a:lstStyle/>
        <a:p>
          <a:endParaRPr lang="en-US"/>
        </a:p>
      </dgm:t>
    </dgm:pt>
    <dgm:pt modelId="{96BA311B-720D-4E07-9AE2-E8C9140D115F}">
      <dgm:prSet/>
      <dgm:spPr/>
      <dgm:t>
        <a:bodyPr/>
        <a:lstStyle/>
        <a:p>
          <a:r>
            <a:rPr lang="en-US" dirty="0"/>
            <a:t>Neurosurgery is a very broad specialism with many sub-specialism to </a:t>
          </a:r>
          <a:r>
            <a:rPr lang="en-US"/>
            <a:t>specialise in.</a:t>
          </a:r>
        </a:p>
      </dgm:t>
    </dgm:pt>
    <dgm:pt modelId="{3125D6B8-C741-4A1F-BE96-9A46260C563A}" type="parTrans" cxnId="{A165E814-37D7-40B0-AA13-4E16197154E5}">
      <dgm:prSet/>
      <dgm:spPr/>
      <dgm:t>
        <a:bodyPr/>
        <a:lstStyle/>
        <a:p>
          <a:endParaRPr lang="en-US"/>
        </a:p>
      </dgm:t>
    </dgm:pt>
    <dgm:pt modelId="{D9071AEE-3E86-4A8F-93F0-B273C902D6C8}" type="sibTrans" cxnId="{A165E814-37D7-40B0-AA13-4E16197154E5}">
      <dgm:prSet/>
      <dgm:spPr/>
      <dgm:t>
        <a:bodyPr/>
        <a:lstStyle/>
        <a:p>
          <a:endParaRPr lang="en-US"/>
        </a:p>
      </dgm:t>
    </dgm:pt>
    <dgm:pt modelId="{F6645971-C57E-D444-A25B-4D1410D0F25D}" type="pres">
      <dgm:prSet presAssocID="{4932B868-690E-4251-BE76-CF2F097A8C55}" presName="linear" presStyleCnt="0">
        <dgm:presLayoutVars>
          <dgm:animLvl val="lvl"/>
          <dgm:resizeHandles val="exact"/>
        </dgm:presLayoutVars>
      </dgm:prSet>
      <dgm:spPr/>
    </dgm:pt>
    <dgm:pt modelId="{CCE6A732-0242-324C-B312-A5AE6662F00D}" type="pres">
      <dgm:prSet presAssocID="{15189019-A925-4C5F-8AEA-DE8E429F1373}" presName="parentText" presStyleLbl="node1" presStyleIdx="0" presStyleCnt="4">
        <dgm:presLayoutVars>
          <dgm:chMax val="0"/>
          <dgm:bulletEnabled val="1"/>
        </dgm:presLayoutVars>
      </dgm:prSet>
      <dgm:spPr/>
    </dgm:pt>
    <dgm:pt modelId="{E6219116-F990-2040-A620-33690D0135A7}" type="pres">
      <dgm:prSet presAssocID="{64124E1C-5706-423B-A933-6954085BD1E2}" presName="spacer" presStyleCnt="0"/>
      <dgm:spPr/>
    </dgm:pt>
    <dgm:pt modelId="{AC0E968F-848A-9146-96D8-C16B7EE1C8FF}" type="pres">
      <dgm:prSet presAssocID="{AAB6D0C7-885D-4B45-8584-8CF84726C2E5}" presName="parentText" presStyleLbl="node1" presStyleIdx="1" presStyleCnt="4">
        <dgm:presLayoutVars>
          <dgm:chMax val="0"/>
          <dgm:bulletEnabled val="1"/>
        </dgm:presLayoutVars>
      </dgm:prSet>
      <dgm:spPr/>
    </dgm:pt>
    <dgm:pt modelId="{1400D840-EAB6-1342-BD96-652910FFCC15}" type="pres">
      <dgm:prSet presAssocID="{C5EE58EA-A87B-4B82-B67F-8BE42998A9EA}" presName="spacer" presStyleCnt="0"/>
      <dgm:spPr/>
    </dgm:pt>
    <dgm:pt modelId="{C25DB4FE-1855-D04A-9AA1-34161270D2F0}" type="pres">
      <dgm:prSet presAssocID="{497E81DA-FB14-4A6D-92B2-AD6D0E8492F8}" presName="parentText" presStyleLbl="node1" presStyleIdx="2" presStyleCnt="4">
        <dgm:presLayoutVars>
          <dgm:chMax val="0"/>
          <dgm:bulletEnabled val="1"/>
        </dgm:presLayoutVars>
      </dgm:prSet>
      <dgm:spPr/>
    </dgm:pt>
    <dgm:pt modelId="{C50375E7-78D4-7147-837E-3E4BC3835334}" type="pres">
      <dgm:prSet presAssocID="{BBE52A55-3B52-4B38-9684-F5F79E5CF32B}" presName="spacer" presStyleCnt="0"/>
      <dgm:spPr/>
    </dgm:pt>
    <dgm:pt modelId="{05BC7B18-B0F3-EC44-BAEB-FE47E7609551}" type="pres">
      <dgm:prSet presAssocID="{96BA311B-720D-4E07-9AE2-E8C9140D115F}" presName="parentText" presStyleLbl="node1" presStyleIdx="3" presStyleCnt="4">
        <dgm:presLayoutVars>
          <dgm:chMax val="0"/>
          <dgm:bulletEnabled val="1"/>
        </dgm:presLayoutVars>
      </dgm:prSet>
      <dgm:spPr/>
    </dgm:pt>
  </dgm:ptLst>
  <dgm:cxnLst>
    <dgm:cxn modelId="{A165E814-37D7-40B0-AA13-4E16197154E5}" srcId="{4932B868-690E-4251-BE76-CF2F097A8C55}" destId="{96BA311B-720D-4E07-9AE2-E8C9140D115F}" srcOrd="3" destOrd="0" parTransId="{3125D6B8-C741-4A1F-BE96-9A46260C563A}" sibTransId="{D9071AEE-3E86-4A8F-93F0-B273C902D6C8}"/>
    <dgm:cxn modelId="{2812AC20-FFE4-4F55-9317-E44451E9A64A}" srcId="{4932B868-690E-4251-BE76-CF2F097A8C55}" destId="{AAB6D0C7-885D-4B45-8584-8CF84726C2E5}" srcOrd="1" destOrd="0" parTransId="{97B8037B-E7F3-4408-B7E8-E89C6CB5B3E5}" sibTransId="{C5EE58EA-A87B-4B82-B67F-8BE42998A9EA}"/>
    <dgm:cxn modelId="{C120205F-E718-5645-AB5C-8C4ED6194548}" type="presOf" srcId="{AAB6D0C7-885D-4B45-8584-8CF84726C2E5}" destId="{AC0E968F-848A-9146-96D8-C16B7EE1C8FF}" srcOrd="0" destOrd="0" presId="urn:microsoft.com/office/officeart/2005/8/layout/vList2"/>
    <dgm:cxn modelId="{1027A49C-F6EC-CB43-BAD8-DE56C078FBFC}" type="presOf" srcId="{15189019-A925-4C5F-8AEA-DE8E429F1373}" destId="{CCE6A732-0242-324C-B312-A5AE6662F00D}" srcOrd="0" destOrd="0" presId="urn:microsoft.com/office/officeart/2005/8/layout/vList2"/>
    <dgm:cxn modelId="{68E685AB-67BE-D944-84AE-5DE33176C005}" type="presOf" srcId="{96BA311B-720D-4E07-9AE2-E8C9140D115F}" destId="{05BC7B18-B0F3-EC44-BAEB-FE47E7609551}" srcOrd="0" destOrd="0" presId="urn:microsoft.com/office/officeart/2005/8/layout/vList2"/>
    <dgm:cxn modelId="{C40C4AC2-0BF7-6D43-8724-435490437FC1}" type="presOf" srcId="{4932B868-690E-4251-BE76-CF2F097A8C55}" destId="{F6645971-C57E-D444-A25B-4D1410D0F25D}" srcOrd="0" destOrd="0" presId="urn:microsoft.com/office/officeart/2005/8/layout/vList2"/>
    <dgm:cxn modelId="{A781F8DD-80C4-644F-A434-FFB86B6D332E}" type="presOf" srcId="{497E81DA-FB14-4A6D-92B2-AD6D0E8492F8}" destId="{C25DB4FE-1855-D04A-9AA1-34161270D2F0}" srcOrd="0" destOrd="0" presId="urn:microsoft.com/office/officeart/2005/8/layout/vList2"/>
    <dgm:cxn modelId="{F70018E0-706A-4222-9B66-F93AB971A4AB}" srcId="{4932B868-690E-4251-BE76-CF2F097A8C55}" destId="{497E81DA-FB14-4A6D-92B2-AD6D0E8492F8}" srcOrd="2" destOrd="0" parTransId="{F87D03F5-B445-4AC2-BA36-DA4D557B0147}" sibTransId="{BBE52A55-3B52-4B38-9684-F5F79E5CF32B}"/>
    <dgm:cxn modelId="{8A73C4F5-1BCA-402B-9C50-A572B0DCB2F0}" srcId="{4932B868-690E-4251-BE76-CF2F097A8C55}" destId="{15189019-A925-4C5F-8AEA-DE8E429F1373}" srcOrd="0" destOrd="0" parTransId="{8831A6DF-6A1C-4F94-8B41-D2B48F6F6E2A}" sibTransId="{64124E1C-5706-423B-A933-6954085BD1E2}"/>
    <dgm:cxn modelId="{B93155E9-58C8-B548-9CDD-45B081B14BFD}" type="presParOf" srcId="{F6645971-C57E-D444-A25B-4D1410D0F25D}" destId="{CCE6A732-0242-324C-B312-A5AE6662F00D}" srcOrd="0" destOrd="0" presId="urn:microsoft.com/office/officeart/2005/8/layout/vList2"/>
    <dgm:cxn modelId="{6394726C-EB81-CA42-A72F-B75AC145EDED}" type="presParOf" srcId="{F6645971-C57E-D444-A25B-4D1410D0F25D}" destId="{E6219116-F990-2040-A620-33690D0135A7}" srcOrd="1" destOrd="0" presId="urn:microsoft.com/office/officeart/2005/8/layout/vList2"/>
    <dgm:cxn modelId="{AD850C1D-740C-6247-BB7F-810CEF9BF1EF}" type="presParOf" srcId="{F6645971-C57E-D444-A25B-4D1410D0F25D}" destId="{AC0E968F-848A-9146-96D8-C16B7EE1C8FF}" srcOrd="2" destOrd="0" presId="urn:microsoft.com/office/officeart/2005/8/layout/vList2"/>
    <dgm:cxn modelId="{337262F8-008B-0247-902B-705B4419F712}" type="presParOf" srcId="{F6645971-C57E-D444-A25B-4D1410D0F25D}" destId="{1400D840-EAB6-1342-BD96-652910FFCC15}" srcOrd="3" destOrd="0" presId="urn:microsoft.com/office/officeart/2005/8/layout/vList2"/>
    <dgm:cxn modelId="{469897D5-2721-6643-9650-479987F88AD9}" type="presParOf" srcId="{F6645971-C57E-D444-A25B-4D1410D0F25D}" destId="{C25DB4FE-1855-D04A-9AA1-34161270D2F0}" srcOrd="4" destOrd="0" presId="urn:microsoft.com/office/officeart/2005/8/layout/vList2"/>
    <dgm:cxn modelId="{D6C65D4E-780D-B94C-84D9-A44383C65D81}" type="presParOf" srcId="{F6645971-C57E-D444-A25B-4D1410D0F25D}" destId="{C50375E7-78D4-7147-837E-3E4BC3835334}" srcOrd="5" destOrd="0" presId="urn:microsoft.com/office/officeart/2005/8/layout/vList2"/>
    <dgm:cxn modelId="{4B5B7F83-F135-3A4B-8783-CAA03E0CEDD3}" type="presParOf" srcId="{F6645971-C57E-D444-A25B-4D1410D0F25D}" destId="{05BC7B18-B0F3-EC44-BAEB-FE47E760955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B2256-2AF9-4F0C-9420-D9E00855FBD0}">
      <dsp:nvSpPr>
        <dsp:cNvPr id="0" name=""/>
        <dsp:cNvSpPr/>
      </dsp:nvSpPr>
      <dsp:spPr>
        <a:xfrm>
          <a:off x="0" y="1893"/>
          <a:ext cx="6858000" cy="9596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08B208-8400-452B-A620-DA425EBC7CC9}">
      <dsp:nvSpPr>
        <dsp:cNvPr id="0" name=""/>
        <dsp:cNvSpPr/>
      </dsp:nvSpPr>
      <dsp:spPr>
        <a:xfrm>
          <a:off x="290303" y="217821"/>
          <a:ext cx="527824" cy="5278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85BB2E-9F3D-4B6C-8C79-ADCC50F59B0C}">
      <dsp:nvSpPr>
        <dsp:cNvPr id="0" name=""/>
        <dsp:cNvSpPr/>
      </dsp:nvSpPr>
      <dsp:spPr>
        <a:xfrm>
          <a:off x="1108432" y="1893"/>
          <a:ext cx="5749567" cy="95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566" tIns="101566" rIns="101566" bIns="101566" numCol="1" spcCol="1270" anchor="ctr" anchorCtr="0">
          <a:noAutofit/>
        </a:bodyPr>
        <a:lstStyle/>
        <a:p>
          <a:pPr marL="0" lvl="0" indent="0" algn="l" defTabSz="711200">
            <a:lnSpc>
              <a:spcPct val="100000"/>
            </a:lnSpc>
            <a:spcBef>
              <a:spcPct val="0"/>
            </a:spcBef>
            <a:spcAft>
              <a:spcPct val="35000"/>
            </a:spcAft>
            <a:buNone/>
          </a:pPr>
          <a:r>
            <a:rPr lang="en-US" sz="1600" kern="1200" dirty="0"/>
            <a:t>Neurologists are also medical doctors, and they treat and manage conditions which affect your nervous system.</a:t>
          </a:r>
        </a:p>
      </dsp:txBody>
      <dsp:txXfrm>
        <a:off x="1108432" y="1893"/>
        <a:ext cx="5749567" cy="959681"/>
      </dsp:txXfrm>
    </dsp:sp>
    <dsp:sp modelId="{7269D143-F017-41BD-8CB2-8FF4F90F36A2}">
      <dsp:nvSpPr>
        <dsp:cNvPr id="0" name=""/>
        <dsp:cNvSpPr/>
      </dsp:nvSpPr>
      <dsp:spPr>
        <a:xfrm>
          <a:off x="0" y="1201495"/>
          <a:ext cx="6858000" cy="9596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BA9EE8-9EA4-423F-A6F1-E07E1962401C}">
      <dsp:nvSpPr>
        <dsp:cNvPr id="0" name=""/>
        <dsp:cNvSpPr/>
      </dsp:nvSpPr>
      <dsp:spPr>
        <a:xfrm>
          <a:off x="290303" y="1417423"/>
          <a:ext cx="527824" cy="5278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52699C-6840-433F-9417-746F64B6521A}">
      <dsp:nvSpPr>
        <dsp:cNvPr id="0" name=""/>
        <dsp:cNvSpPr/>
      </dsp:nvSpPr>
      <dsp:spPr>
        <a:xfrm>
          <a:off x="1108432" y="1201495"/>
          <a:ext cx="5749567" cy="95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566" tIns="101566" rIns="101566" bIns="101566" numCol="1" spcCol="1270" anchor="ctr" anchorCtr="0">
          <a:noAutofit/>
        </a:bodyPr>
        <a:lstStyle/>
        <a:p>
          <a:pPr marL="0" lvl="0" indent="0" algn="l" defTabSz="711200">
            <a:lnSpc>
              <a:spcPct val="100000"/>
            </a:lnSpc>
            <a:spcBef>
              <a:spcPct val="0"/>
            </a:spcBef>
            <a:spcAft>
              <a:spcPct val="35000"/>
            </a:spcAft>
            <a:buNone/>
          </a:pPr>
          <a:r>
            <a:rPr lang="en-US" sz="1600" kern="1200" dirty="0"/>
            <a:t>Key difference is that neurologists don’t perform surgeries.</a:t>
          </a:r>
        </a:p>
      </dsp:txBody>
      <dsp:txXfrm>
        <a:off x="1108432" y="1201495"/>
        <a:ext cx="5749567" cy="959681"/>
      </dsp:txXfrm>
    </dsp:sp>
    <dsp:sp modelId="{33249B30-A1C4-4470-91B2-84793AF31B8E}">
      <dsp:nvSpPr>
        <dsp:cNvPr id="0" name=""/>
        <dsp:cNvSpPr/>
      </dsp:nvSpPr>
      <dsp:spPr>
        <a:xfrm>
          <a:off x="0" y="2401097"/>
          <a:ext cx="6858000" cy="9596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8236E8-54C3-4D79-B21D-629D9A8DEBA1}">
      <dsp:nvSpPr>
        <dsp:cNvPr id="0" name=""/>
        <dsp:cNvSpPr/>
      </dsp:nvSpPr>
      <dsp:spPr>
        <a:xfrm>
          <a:off x="290303" y="2617025"/>
          <a:ext cx="527824" cy="5278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2A02CDB-0D45-47FF-82C0-5437B594187E}">
      <dsp:nvSpPr>
        <dsp:cNvPr id="0" name=""/>
        <dsp:cNvSpPr/>
      </dsp:nvSpPr>
      <dsp:spPr>
        <a:xfrm>
          <a:off x="1108432" y="2401097"/>
          <a:ext cx="5749567" cy="95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566" tIns="101566" rIns="101566" bIns="101566" numCol="1" spcCol="1270" anchor="ctr" anchorCtr="0">
          <a:noAutofit/>
        </a:bodyPr>
        <a:lstStyle/>
        <a:p>
          <a:pPr marL="0" lvl="0" indent="0" algn="l" defTabSz="711200">
            <a:lnSpc>
              <a:spcPct val="100000"/>
            </a:lnSpc>
            <a:spcBef>
              <a:spcPct val="0"/>
            </a:spcBef>
            <a:spcAft>
              <a:spcPct val="35000"/>
            </a:spcAft>
            <a:buNone/>
          </a:pPr>
          <a:r>
            <a:rPr lang="en-US" sz="1600" kern="1200" dirty="0"/>
            <a:t>Neurosurgeons treat diseases or disorders which have underlying structural/anatomical causes identified.</a:t>
          </a:r>
        </a:p>
      </dsp:txBody>
      <dsp:txXfrm>
        <a:off x="1108432" y="2401097"/>
        <a:ext cx="5749567" cy="959681"/>
      </dsp:txXfrm>
    </dsp:sp>
    <dsp:sp modelId="{A65F14B4-1D03-4999-BD56-B3BCF67BA793}">
      <dsp:nvSpPr>
        <dsp:cNvPr id="0" name=""/>
        <dsp:cNvSpPr/>
      </dsp:nvSpPr>
      <dsp:spPr>
        <a:xfrm>
          <a:off x="0" y="3600699"/>
          <a:ext cx="6858000" cy="9596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C34ECE-06AD-4880-BE8E-1083C32769F4}">
      <dsp:nvSpPr>
        <dsp:cNvPr id="0" name=""/>
        <dsp:cNvSpPr/>
      </dsp:nvSpPr>
      <dsp:spPr>
        <a:xfrm>
          <a:off x="290303" y="3816627"/>
          <a:ext cx="527824" cy="5278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A2635F-2E04-469E-AB83-96E81C8F0729}">
      <dsp:nvSpPr>
        <dsp:cNvPr id="0" name=""/>
        <dsp:cNvSpPr/>
      </dsp:nvSpPr>
      <dsp:spPr>
        <a:xfrm>
          <a:off x="1108432" y="3600699"/>
          <a:ext cx="5749567" cy="95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566" tIns="101566" rIns="101566" bIns="101566" numCol="1" spcCol="1270" anchor="ctr" anchorCtr="0">
          <a:noAutofit/>
        </a:bodyPr>
        <a:lstStyle/>
        <a:p>
          <a:pPr marL="0" lvl="0" indent="0" algn="l" defTabSz="711200">
            <a:lnSpc>
              <a:spcPct val="100000"/>
            </a:lnSpc>
            <a:spcBef>
              <a:spcPct val="0"/>
            </a:spcBef>
            <a:spcAft>
              <a:spcPct val="35000"/>
            </a:spcAft>
            <a:buNone/>
          </a:pPr>
          <a:r>
            <a:rPr lang="en-US" sz="1600" kern="1200" dirty="0"/>
            <a:t>Neurologists tend to manage patients with neurologic disorders with no surgical treatment.</a:t>
          </a:r>
        </a:p>
      </dsp:txBody>
      <dsp:txXfrm>
        <a:off x="1108432" y="3600699"/>
        <a:ext cx="5749567" cy="9596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6A732-0242-324C-B312-A5AE6662F00D}">
      <dsp:nvSpPr>
        <dsp:cNvPr id="0" name=""/>
        <dsp:cNvSpPr/>
      </dsp:nvSpPr>
      <dsp:spPr>
        <a:xfrm>
          <a:off x="0" y="6836"/>
          <a:ext cx="6858000" cy="10939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 neurosurgeon is a medical doctor which treats conditions involving the nervous system.</a:t>
          </a:r>
        </a:p>
      </dsp:txBody>
      <dsp:txXfrm>
        <a:off x="53402" y="60238"/>
        <a:ext cx="6751196" cy="987146"/>
      </dsp:txXfrm>
    </dsp:sp>
    <dsp:sp modelId="{AC0E968F-848A-9146-96D8-C16B7EE1C8FF}">
      <dsp:nvSpPr>
        <dsp:cNvPr id="0" name=""/>
        <dsp:cNvSpPr/>
      </dsp:nvSpPr>
      <dsp:spPr>
        <a:xfrm>
          <a:off x="0" y="1158386"/>
          <a:ext cx="6858000" cy="1093950"/>
        </a:xfrm>
        <a:prstGeom prst="roundRect">
          <a:avLst/>
        </a:prstGeom>
        <a:solidFill>
          <a:schemeClr val="accent2">
            <a:hueOff val="2440357"/>
            <a:satOff val="-19314"/>
            <a:lumOff val="16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Surgeries only occur when all other non-surgical treatment options have been exhausted.</a:t>
          </a:r>
        </a:p>
      </dsp:txBody>
      <dsp:txXfrm>
        <a:off x="53402" y="1211788"/>
        <a:ext cx="6751196" cy="987146"/>
      </dsp:txXfrm>
    </dsp:sp>
    <dsp:sp modelId="{C25DB4FE-1855-D04A-9AA1-34161270D2F0}">
      <dsp:nvSpPr>
        <dsp:cNvPr id="0" name=""/>
        <dsp:cNvSpPr/>
      </dsp:nvSpPr>
      <dsp:spPr>
        <a:xfrm>
          <a:off x="0" y="2309937"/>
          <a:ext cx="6858000" cy="1093950"/>
        </a:xfrm>
        <a:prstGeom prst="roundRect">
          <a:avLst/>
        </a:prstGeom>
        <a:solidFill>
          <a:schemeClr val="accent2">
            <a:hueOff val="4880715"/>
            <a:satOff val="-38628"/>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Most common conditions which neurosurgeons face are brain tumors, brain clots, and spinal fusion and decompression surgeries.</a:t>
          </a:r>
        </a:p>
      </dsp:txBody>
      <dsp:txXfrm>
        <a:off x="53402" y="2363339"/>
        <a:ext cx="6751196" cy="987146"/>
      </dsp:txXfrm>
    </dsp:sp>
    <dsp:sp modelId="{05BC7B18-B0F3-EC44-BAEB-FE47E7609551}">
      <dsp:nvSpPr>
        <dsp:cNvPr id="0" name=""/>
        <dsp:cNvSpPr/>
      </dsp:nvSpPr>
      <dsp:spPr>
        <a:xfrm>
          <a:off x="0" y="3461487"/>
          <a:ext cx="6858000" cy="1093950"/>
        </a:xfrm>
        <a:prstGeom prst="roundRect">
          <a:avLst/>
        </a:prstGeom>
        <a:solidFill>
          <a:schemeClr val="accent2">
            <a:hueOff val="7321072"/>
            <a:satOff val="-57942"/>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Neurosurgery is a very broad specialism with many sub-specialism to </a:t>
          </a:r>
          <a:r>
            <a:rPr lang="en-US" sz="2000" kern="1200"/>
            <a:t>specialise in.</a:t>
          </a:r>
        </a:p>
      </dsp:txBody>
      <dsp:txXfrm>
        <a:off x="53402" y="3514889"/>
        <a:ext cx="6751196" cy="98714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975B7-A07E-9A41-B071-E1F0CD3B9655}" type="datetimeFigureOut">
              <a:rPr lang="en-US" smtClean="0"/>
              <a:t>5/6/22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485B58-175C-CB4E-8791-B38A03CA5E2A}" type="slidenum">
              <a:rPr lang="en-US" smtClean="0"/>
              <a:t>‹#›</a:t>
            </a:fld>
            <a:endParaRPr lang="en-US"/>
          </a:p>
        </p:txBody>
      </p:sp>
    </p:spTree>
    <p:extLst>
      <p:ext uri="{BB962C8B-B14F-4D97-AF65-F5344CB8AC3E}">
        <p14:creationId xmlns:p14="http://schemas.microsoft.com/office/powerpoint/2010/main" val="748042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brain tumor is an abnormal mass of tissue in which cells grow and multiply uncontrollably.</a:t>
            </a:r>
          </a:p>
          <a:p>
            <a:endParaRPr lang="en-US" dirty="0"/>
          </a:p>
        </p:txBody>
      </p:sp>
      <p:sp>
        <p:nvSpPr>
          <p:cNvPr id="4" name="Slide Number Placeholder 3"/>
          <p:cNvSpPr>
            <a:spLocks noGrp="1"/>
          </p:cNvSpPr>
          <p:nvPr>
            <p:ph type="sldNum" sz="quarter" idx="5"/>
          </p:nvPr>
        </p:nvSpPr>
        <p:spPr/>
        <p:txBody>
          <a:bodyPr/>
          <a:lstStyle/>
          <a:p>
            <a:fld id="{2E485B58-175C-CB4E-8791-B38A03CA5E2A}" type="slidenum">
              <a:rPr lang="en-US" smtClean="0"/>
              <a:t>6</a:t>
            </a:fld>
            <a:endParaRPr lang="en-US"/>
          </a:p>
        </p:txBody>
      </p:sp>
    </p:spTree>
    <p:extLst>
      <p:ext uri="{BB962C8B-B14F-4D97-AF65-F5344CB8AC3E}">
        <p14:creationId xmlns:p14="http://schemas.microsoft.com/office/powerpoint/2010/main" val="4175052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163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32174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9753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6412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8522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56771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86540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182535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07879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883313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5/6/22</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1965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5/6/22</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918433571"/>
      </p:ext>
    </p:extLst>
  </p:cSld>
  <p:clrMap bg1="dk1" tx1="lt1" bg2="dk2" tx2="lt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74" r:id="rId6"/>
    <p:sldLayoutId id="2147483769" r:id="rId7"/>
    <p:sldLayoutId id="2147483770" r:id="rId8"/>
    <p:sldLayoutId id="2147483771" r:id="rId9"/>
    <p:sldLayoutId id="2147483773"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nhs.uk/conditions/brain-aneurysm/treatment/" TargetMode="External"/><Relationship Id="rId3" Type="http://schemas.openxmlformats.org/officeDocument/2006/relationships/hyperlink" Target="https://houseinstitute.com/neurosurgery/neurosurgery-resources/for-patients/faq-neurosurgery/" TargetMode="External"/><Relationship Id="rId7" Type="http://schemas.openxmlformats.org/officeDocument/2006/relationships/hyperlink" Target="https://www.nhs.uk/conditions/malignant-brain-tumour/" TargetMode="External"/><Relationship Id="rId2" Type="http://schemas.openxmlformats.org/officeDocument/2006/relationships/hyperlink" Target="https://my.clevelandclinic.org/health/articles/22364-neurosurgeon" TargetMode="External"/><Relationship Id="rId1" Type="http://schemas.openxmlformats.org/officeDocument/2006/relationships/slideLayout" Target="../slideLayouts/slideLayout2.xml"/><Relationship Id="rId6" Type="http://schemas.openxmlformats.org/officeDocument/2006/relationships/hyperlink" Target="https://www.aans.org/en/Patients/Neurosurgical-Conditions-and-Treatments/Brain-Tumors" TargetMode="External"/><Relationship Id="rId5" Type="http://schemas.openxmlformats.org/officeDocument/2006/relationships/hyperlink" Target="https://www.hopkinsmedicine.org/health/treatment-tests-and-therapies/minimally-invasive-spinal-fusion" TargetMode="External"/><Relationship Id="rId4" Type="http://schemas.openxmlformats.org/officeDocument/2006/relationships/hyperlink" Target="https://www.nhs.uk/conditions/lumbar-decompression-surger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2" name="Rectangle 21">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descr="A close up of nerve cell">
            <a:extLst>
              <a:ext uri="{FF2B5EF4-FFF2-40B4-BE49-F238E27FC236}">
                <a16:creationId xmlns:a16="http://schemas.microsoft.com/office/drawing/2014/main" id="{71B5959D-B290-754A-25E8-DBF6ED638F11}"/>
              </a:ext>
            </a:extLst>
          </p:cNvPr>
          <p:cNvPicPr>
            <a:picLocks noChangeAspect="1"/>
          </p:cNvPicPr>
          <p:nvPr/>
        </p:nvPicPr>
        <p:blipFill rotWithShape="1">
          <a:blip r:embed="rId2"/>
          <a:srcRect l="2542" r="1" b="1"/>
          <a:stretch/>
        </p:blipFill>
        <p:spPr>
          <a:xfrm>
            <a:off x="5264728" y="2"/>
            <a:ext cx="6927272" cy="5330949"/>
          </a:xfrm>
          <a:custGeom>
            <a:avLst/>
            <a:gdLst/>
            <a:ahLst/>
            <a:cxnLst/>
            <a:rect l="l" t="t" r="r" b="b"/>
            <a:pathLst>
              <a:path w="6927272" h="5330949">
                <a:moveTo>
                  <a:pt x="0" y="0"/>
                </a:moveTo>
                <a:lnTo>
                  <a:pt x="6927272" y="0"/>
                </a:lnTo>
                <a:lnTo>
                  <a:pt x="6927272" y="3912793"/>
                </a:lnTo>
                <a:lnTo>
                  <a:pt x="6884989" y="4002742"/>
                </a:lnTo>
                <a:cubicBezTo>
                  <a:pt x="6799406" y="4174873"/>
                  <a:pt x="6702812" y="4339578"/>
                  <a:pt x="6592028" y="4494163"/>
                </a:cubicBezTo>
                <a:cubicBezTo>
                  <a:pt x="5802121" y="5596640"/>
                  <a:pt x="4821632" y="5380883"/>
                  <a:pt x="3742808" y="5122218"/>
                </a:cubicBezTo>
                <a:cubicBezTo>
                  <a:pt x="2131653" y="4735722"/>
                  <a:pt x="759367" y="4191689"/>
                  <a:pt x="326623" y="2148182"/>
                </a:cubicBezTo>
                <a:cubicBezTo>
                  <a:pt x="186907" y="1488770"/>
                  <a:pt x="67840" y="834043"/>
                  <a:pt x="13721" y="201231"/>
                </a:cubicBezTo>
                <a:close/>
              </a:path>
            </a:pathLst>
          </a:custGeom>
        </p:spPr>
      </p:pic>
      <p:sp>
        <p:nvSpPr>
          <p:cNvPr id="24" name="Freeform: Shape 23">
            <a:extLst>
              <a:ext uri="{FF2B5EF4-FFF2-40B4-BE49-F238E27FC236}">
                <a16:creationId xmlns:a16="http://schemas.microsoft.com/office/drawing/2014/main" id="{A9896C11-F8DF-437A-B349-8AFD602DC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791199" y="-1219198"/>
            <a:ext cx="5181601" cy="76200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356B1968-D1BD-FB4F-93AE-F323A9357BAF}"/>
              </a:ext>
            </a:extLst>
          </p:cNvPr>
          <p:cNvSpPr>
            <a:spLocks noGrp="1"/>
          </p:cNvSpPr>
          <p:nvPr>
            <p:ph type="ctrTitle"/>
          </p:nvPr>
        </p:nvSpPr>
        <p:spPr>
          <a:xfrm>
            <a:off x="762000" y="1524000"/>
            <a:ext cx="4572000" cy="2286000"/>
          </a:xfrm>
        </p:spPr>
        <p:txBody>
          <a:bodyPr>
            <a:normAutofit/>
          </a:bodyPr>
          <a:lstStyle/>
          <a:p>
            <a:pPr algn="l"/>
            <a:r>
              <a:rPr lang="en-US" sz="4400" dirty="0"/>
              <a:t>Neurosurgery</a:t>
            </a:r>
          </a:p>
        </p:txBody>
      </p:sp>
      <p:sp>
        <p:nvSpPr>
          <p:cNvPr id="3" name="Subtitle 2">
            <a:extLst>
              <a:ext uri="{FF2B5EF4-FFF2-40B4-BE49-F238E27FC236}">
                <a16:creationId xmlns:a16="http://schemas.microsoft.com/office/drawing/2014/main" id="{D2534BE2-B5A7-FC4E-B677-64DC693CB330}"/>
              </a:ext>
            </a:extLst>
          </p:cNvPr>
          <p:cNvSpPr>
            <a:spLocks noGrp="1"/>
          </p:cNvSpPr>
          <p:nvPr>
            <p:ph type="subTitle" idx="1"/>
          </p:nvPr>
        </p:nvSpPr>
        <p:spPr>
          <a:xfrm>
            <a:off x="762000" y="4571999"/>
            <a:ext cx="4572000" cy="1524000"/>
          </a:xfrm>
        </p:spPr>
        <p:txBody>
          <a:bodyPr>
            <a:normAutofit/>
          </a:bodyPr>
          <a:lstStyle/>
          <a:p>
            <a:pPr algn="l"/>
            <a:r>
              <a:rPr lang="en-US" dirty="0"/>
              <a:t>A KDHS med-soc presentation</a:t>
            </a:r>
          </a:p>
          <a:p>
            <a:pPr algn="l"/>
            <a:r>
              <a:rPr lang="en-US" dirty="0"/>
              <a:t>By </a:t>
            </a:r>
            <a:r>
              <a:rPr lang="en-US" dirty="0" err="1"/>
              <a:t>Nechama</a:t>
            </a:r>
            <a:r>
              <a:rPr lang="en-US" dirty="0"/>
              <a:t> </a:t>
            </a:r>
            <a:r>
              <a:rPr lang="en-US" dirty="0" err="1"/>
              <a:t>Giffen</a:t>
            </a:r>
            <a:endParaRPr lang="en-US" dirty="0"/>
          </a:p>
        </p:txBody>
      </p:sp>
    </p:spTree>
    <p:extLst>
      <p:ext uri="{BB962C8B-B14F-4D97-AF65-F5344CB8AC3E}">
        <p14:creationId xmlns:p14="http://schemas.microsoft.com/office/powerpoint/2010/main" val="26461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CCDC-D9CC-EC46-BC4E-5E7E38FB0FFB}"/>
              </a:ext>
            </a:extLst>
          </p:cNvPr>
          <p:cNvSpPr>
            <a:spLocks noGrp="1"/>
          </p:cNvSpPr>
          <p:nvPr>
            <p:ph type="title"/>
          </p:nvPr>
        </p:nvSpPr>
        <p:spPr>
          <a:xfrm>
            <a:off x="762000" y="272902"/>
            <a:ext cx="10668000" cy="1524000"/>
          </a:xfrm>
        </p:spPr>
        <p:txBody>
          <a:bodyPr/>
          <a:lstStyle/>
          <a:p>
            <a:r>
              <a:rPr lang="en-US" dirty="0"/>
              <a:t>Sources:</a:t>
            </a:r>
          </a:p>
        </p:txBody>
      </p:sp>
      <p:sp>
        <p:nvSpPr>
          <p:cNvPr id="3" name="Content Placeholder 2">
            <a:extLst>
              <a:ext uri="{FF2B5EF4-FFF2-40B4-BE49-F238E27FC236}">
                <a16:creationId xmlns:a16="http://schemas.microsoft.com/office/drawing/2014/main" id="{3DBD7F1D-3703-1341-9CD1-A355CEC27497}"/>
              </a:ext>
            </a:extLst>
          </p:cNvPr>
          <p:cNvSpPr>
            <a:spLocks noGrp="1"/>
          </p:cNvSpPr>
          <p:nvPr>
            <p:ph idx="1"/>
          </p:nvPr>
        </p:nvSpPr>
        <p:spPr>
          <a:xfrm>
            <a:off x="762000" y="1605516"/>
            <a:ext cx="10668000" cy="4498567"/>
          </a:xfrm>
        </p:spPr>
        <p:txBody>
          <a:bodyPr/>
          <a:lstStyle/>
          <a:p>
            <a:r>
              <a:rPr lang="en-GB" sz="1800" dirty="0">
                <a:hlinkClick r:id="rId2"/>
              </a:rPr>
              <a:t>https://my.clevelandclinic.org/health/articles/22364-neurosurgeon</a:t>
            </a:r>
            <a:r>
              <a:rPr lang="en-GB" sz="1800" dirty="0"/>
              <a:t> </a:t>
            </a:r>
          </a:p>
          <a:p>
            <a:r>
              <a:rPr lang="en-US" sz="1800" dirty="0">
                <a:hlinkClick r:id="rId3"/>
              </a:rPr>
              <a:t>https://houseinstitute.com/neurosurgery/neurosurgery-resources/for-patients/faq-neurosurgery/</a:t>
            </a:r>
            <a:endParaRPr lang="en-US" sz="1800" dirty="0"/>
          </a:p>
          <a:p>
            <a:r>
              <a:rPr lang="en-US" sz="1800" dirty="0">
                <a:hlinkClick r:id="rId4"/>
              </a:rPr>
              <a:t>https://www.nhs.uk/conditions/lumbar-decompression-surgery/</a:t>
            </a:r>
            <a:r>
              <a:rPr lang="en-US" sz="1800" dirty="0"/>
              <a:t> </a:t>
            </a:r>
          </a:p>
          <a:p>
            <a:r>
              <a:rPr lang="en-US" sz="1800" dirty="0">
                <a:hlinkClick r:id="rId5"/>
              </a:rPr>
              <a:t>https://www.hopkinsmedicine.org/health/treatment-tests-and-therapies/minimally-invasive-spinal-fusion</a:t>
            </a:r>
            <a:r>
              <a:rPr lang="en-US" sz="1800" dirty="0"/>
              <a:t> </a:t>
            </a:r>
          </a:p>
          <a:p>
            <a:r>
              <a:rPr lang="en-US" sz="1800" dirty="0">
                <a:hlinkClick r:id="rId6"/>
              </a:rPr>
              <a:t>https://www.aans.org/en/Patients/Neurosurgical-Conditions-and-Treatments/Brain-Tumors</a:t>
            </a:r>
            <a:r>
              <a:rPr lang="en-US" sz="1800" dirty="0"/>
              <a:t> </a:t>
            </a:r>
          </a:p>
          <a:p>
            <a:r>
              <a:rPr lang="en-US" sz="1800" dirty="0">
                <a:hlinkClick r:id="rId7"/>
              </a:rPr>
              <a:t>https://www.nhs.uk/conditions/malignant-brain-tumour/</a:t>
            </a:r>
            <a:r>
              <a:rPr lang="en-US" sz="1800" dirty="0"/>
              <a:t> </a:t>
            </a:r>
          </a:p>
          <a:p>
            <a:r>
              <a:rPr lang="en-US" sz="1800" dirty="0">
                <a:hlinkClick r:id="rId8"/>
              </a:rPr>
              <a:t>https://www.nhs.uk/conditions/brain-aneurysm/treatment/</a:t>
            </a:r>
            <a:r>
              <a:rPr lang="en-US" sz="1800" dirty="0"/>
              <a:t> </a:t>
            </a:r>
          </a:p>
          <a:p>
            <a:endParaRPr lang="en-US" sz="1800" dirty="0"/>
          </a:p>
        </p:txBody>
      </p:sp>
    </p:spTree>
    <p:extLst>
      <p:ext uri="{BB962C8B-B14F-4D97-AF65-F5344CB8AC3E}">
        <p14:creationId xmlns:p14="http://schemas.microsoft.com/office/powerpoint/2010/main" val="899377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EF5A53-0A64-4CA5-B9C7-1CB97CB5C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2" name="Freeform: Shape 11">
            <a:extLst>
              <a:ext uri="{FF2B5EF4-FFF2-40B4-BE49-F238E27FC236}">
                <a16:creationId xmlns:a16="http://schemas.microsoft.com/office/drawing/2014/main" id="{34ABFBEA-4EB0-4D02-A2C0-1733CD3D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4" name="Freeform: Shape 13">
            <a:extLst>
              <a:ext uri="{FF2B5EF4-FFF2-40B4-BE49-F238E27FC236}">
                <a16:creationId xmlns:a16="http://schemas.microsoft.com/office/drawing/2014/main" id="{19E083F6-57F4-487B-A766-EA0462B1E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6" name="Rectangle 15">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B15E4E"/>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8" name="Freeform: Shape 17">
            <a:extLst>
              <a:ext uri="{FF2B5EF4-FFF2-40B4-BE49-F238E27FC236}">
                <a16:creationId xmlns:a16="http://schemas.microsoft.com/office/drawing/2014/main" id="{4A8FDA66-67B4-4DBE-8354-C26F91ADB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3B2B1500-BB55-471C-8A9E-67288297EC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9224"/>
            <a:ext cx="6305549" cy="6328777"/>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3045E22C-A99D-41BB-AF14-EF1B1E745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525"/>
            <a:ext cx="6130391" cy="672147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3" name="TextBox 2">
            <a:extLst>
              <a:ext uri="{FF2B5EF4-FFF2-40B4-BE49-F238E27FC236}">
                <a16:creationId xmlns:a16="http://schemas.microsoft.com/office/drawing/2014/main" id="{C15C0BAA-B719-3243-97F0-9B813047AEDE}"/>
              </a:ext>
            </a:extLst>
          </p:cNvPr>
          <p:cNvSpPr txBox="1"/>
          <p:nvPr/>
        </p:nvSpPr>
        <p:spPr>
          <a:xfrm>
            <a:off x="762000" y="2299787"/>
            <a:ext cx="4572000" cy="228600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400" kern="1200" dirty="0">
                <a:solidFill>
                  <a:schemeClr val="tx1"/>
                </a:solidFill>
                <a:latin typeface="+mj-lt"/>
                <a:ea typeface="+mj-ea"/>
                <a:cs typeface="+mj-cs"/>
              </a:rPr>
              <a:t>Thank you for watching! </a:t>
            </a:r>
          </a:p>
        </p:txBody>
      </p:sp>
      <p:pic>
        <p:nvPicPr>
          <p:cNvPr id="7" name="Graphic 6" descr="Thumbs Up Sign">
            <a:extLst>
              <a:ext uri="{FF2B5EF4-FFF2-40B4-BE49-F238E27FC236}">
                <a16:creationId xmlns:a16="http://schemas.microsoft.com/office/drawing/2014/main" id="{FCAD441A-0C90-593C-F7C2-B239057C8B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58000" y="1530350"/>
            <a:ext cx="4565650" cy="4565650"/>
          </a:xfrm>
          <a:prstGeom prst="rect">
            <a:avLst/>
          </a:prstGeom>
        </p:spPr>
      </p:pic>
    </p:spTree>
    <p:extLst>
      <p:ext uri="{BB962C8B-B14F-4D97-AF65-F5344CB8AC3E}">
        <p14:creationId xmlns:p14="http://schemas.microsoft.com/office/powerpoint/2010/main" val="289702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Wood human figure">
            <a:extLst>
              <a:ext uri="{FF2B5EF4-FFF2-40B4-BE49-F238E27FC236}">
                <a16:creationId xmlns:a16="http://schemas.microsoft.com/office/drawing/2014/main" id="{F1821B3B-AAED-7B1A-FDE8-1A8F5AF22DED}"/>
              </a:ext>
            </a:extLst>
          </p:cNvPr>
          <p:cNvPicPr>
            <a:picLocks noChangeAspect="1"/>
          </p:cNvPicPr>
          <p:nvPr/>
        </p:nvPicPr>
        <p:blipFill rotWithShape="1">
          <a:blip r:embed="rId2"/>
          <a:srcRect r="38227" b="1"/>
          <a:stretch/>
        </p:blipFill>
        <p:spPr>
          <a:xfrm>
            <a:off x="6613174" y="10"/>
            <a:ext cx="5578824" cy="6028246"/>
          </a:xfrm>
          <a:custGeom>
            <a:avLst/>
            <a:gdLst/>
            <a:ahLst/>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p:spPr>
      </p:pic>
      <p:sp>
        <p:nvSpPr>
          <p:cNvPr id="35" name="Freeform: Shape 34">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4" name="TextBox 3">
            <a:extLst>
              <a:ext uri="{FF2B5EF4-FFF2-40B4-BE49-F238E27FC236}">
                <a16:creationId xmlns:a16="http://schemas.microsoft.com/office/drawing/2014/main" id="{DD486979-92E3-2C4F-88CF-9937B30391CC}"/>
              </a:ext>
            </a:extLst>
          </p:cNvPr>
          <p:cNvSpPr txBox="1"/>
          <p:nvPr/>
        </p:nvSpPr>
        <p:spPr>
          <a:xfrm>
            <a:off x="762000" y="2286000"/>
            <a:ext cx="5334000" cy="3810001"/>
          </a:xfrm>
          <a:prstGeom prst="rect">
            <a:avLst/>
          </a:prstGeom>
        </p:spPr>
        <p:txBody>
          <a:bodyPr vert="horz" lIns="91440" tIns="45720" rIns="91440" bIns="45720" rtlCol="0">
            <a:normAutofit/>
          </a:bodyPr>
          <a:lstStyle/>
          <a:p>
            <a:pPr marL="285750" indent="-228600">
              <a:lnSpc>
                <a:spcPct val="115000"/>
              </a:lnSpc>
              <a:spcAft>
                <a:spcPts val="600"/>
              </a:spcAft>
              <a:buFont typeface="Arial" panose="020B0604020202020204" pitchFamily="34" charset="0"/>
              <a:buChar char="•"/>
            </a:pPr>
            <a:r>
              <a:rPr lang="en-US" sz="1700" dirty="0">
                <a:solidFill>
                  <a:schemeClr val="tx1">
                    <a:alpha val="70000"/>
                  </a:schemeClr>
                </a:solidFill>
              </a:rPr>
              <a:t>A neurosurgeon is a doctor who specializes in diagnosing and treating conditions which are connected to the nervous system</a:t>
            </a:r>
          </a:p>
          <a:p>
            <a:pPr marL="742950" lvl="1" indent="-228600">
              <a:lnSpc>
                <a:spcPct val="115000"/>
              </a:lnSpc>
              <a:spcAft>
                <a:spcPts val="600"/>
              </a:spcAft>
              <a:buFont typeface="Arial" panose="020B0604020202020204" pitchFamily="34" charset="0"/>
              <a:buChar char="•"/>
            </a:pPr>
            <a:r>
              <a:rPr lang="en-US" sz="1700" dirty="0">
                <a:solidFill>
                  <a:schemeClr val="tx1">
                    <a:alpha val="70000"/>
                  </a:schemeClr>
                </a:solidFill>
              </a:rPr>
              <a:t>Which consists of: brain, spinal cord, and peripheral nerves.</a:t>
            </a:r>
          </a:p>
          <a:p>
            <a:pPr marL="285750" indent="-228600">
              <a:lnSpc>
                <a:spcPct val="115000"/>
              </a:lnSpc>
              <a:spcAft>
                <a:spcPts val="600"/>
              </a:spcAft>
              <a:buFont typeface="Arial" panose="020B0604020202020204" pitchFamily="34" charset="0"/>
              <a:buChar char="•"/>
            </a:pPr>
            <a:r>
              <a:rPr lang="en-US" sz="1700" dirty="0">
                <a:solidFill>
                  <a:schemeClr val="tx1">
                    <a:alpha val="70000"/>
                  </a:schemeClr>
                </a:solidFill>
              </a:rPr>
              <a:t>Neurosurgeons can also diagnose and treat conditions which are prevalent to the structures which support the nervous system.</a:t>
            </a:r>
          </a:p>
          <a:p>
            <a:pPr marL="742950" lvl="1" indent="-228600">
              <a:lnSpc>
                <a:spcPct val="115000"/>
              </a:lnSpc>
              <a:spcAft>
                <a:spcPts val="600"/>
              </a:spcAft>
              <a:buFont typeface="Arial" panose="020B0604020202020204" pitchFamily="34" charset="0"/>
              <a:buChar char="•"/>
            </a:pPr>
            <a:r>
              <a:rPr lang="en-US" sz="1700" dirty="0">
                <a:solidFill>
                  <a:schemeClr val="tx1">
                    <a:alpha val="70000"/>
                  </a:schemeClr>
                </a:solidFill>
              </a:rPr>
              <a:t>Including: skull, spinal vertebrae, spinal disks, blood vessels, and protective membranes and tissues.</a:t>
            </a:r>
          </a:p>
        </p:txBody>
      </p:sp>
      <p:sp>
        <p:nvSpPr>
          <p:cNvPr id="2" name="Title 1">
            <a:extLst>
              <a:ext uri="{FF2B5EF4-FFF2-40B4-BE49-F238E27FC236}">
                <a16:creationId xmlns:a16="http://schemas.microsoft.com/office/drawing/2014/main" id="{968DF47B-3B83-F947-A123-F92A1314961A}"/>
              </a:ext>
            </a:extLst>
          </p:cNvPr>
          <p:cNvSpPr>
            <a:spLocks noGrp="1"/>
          </p:cNvSpPr>
          <p:nvPr>
            <p:ph type="title"/>
          </p:nvPr>
        </p:nvSpPr>
        <p:spPr>
          <a:xfrm>
            <a:off x="762000" y="762000"/>
            <a:ext cx="5334000" cy="1524000"/>
          </a:xfrm>
        </p:spPr>
        <p:txBody>
          <a:bodyPr vert="horz" lIns="91440" tIns="45720" rIns="91440" bIns="45720" rtlCol="0" anchor="ctr">
            <a:normAutofit/>
          </a:bodyPr>
          <a:lstStyle/>
          <a:p>
            <a:r>
              <a:rPr lang="en-US" sz="3200" dirty="0"/>
              <a:t>What is a neurosurgeon?</a:t>
            </a:r>
          </a:p>
        </p:txBody>
      </p:sp>
    </p:spTree>
    <p:extLst>
      <p:ext uri="{BB962C8B-B14F-4D97-AF65-F5344CB8AC3E}">
        <p14:creationId xmlns:p14="http://schemas.microsoft.com/office/powerpoint/2010/main" val="368070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3E9B86C0-FDA1-4FEB-807F-B6CA59CE89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17019" y="0"/>
            <a:ext cx="5578823" cy="6028256"/>
          </a:xfrm>
          <a:custGeom>
            <a:avLst/>
            <a:gdLst>
              <a:gd name="connsiteX0" fmla="*/ 0 w 5578823"/>
              <a:gd name="connsiteY0" fmla="*/ 0 h 6028256"/>
              <a:gd name="connsiteX1" fmla="*/ 3897606 w 5578823"/>
              <a:gd name="connsiteY1" fmla="*/ 0 h 6028256"/>
              <a:gd name="connsiteX2" fmla="*/ 4274232 w 5578823"/>
              <a:gd name="connsiteY2" fmla="*/ 360545 h 6028256"/>
              <a:gd name="connsiteX3" fmla="*/ 4673934 w 5578823"/>
              <a:gd name="connsiteY3" fmla="*/ 738354 h 6028256"/>
              <a:gd name="connsiteX4" fmla="*/ 5421862 w 5578823"/>
              <a:gd name="connsiteY4" fmla="*/ 1773839 h 6028256"/>
              <a:gd name="connsiteX5" fmla="*/ 5469198 w 5578823"/>
              <a:gd name="connsiteY5" fmla="*/ 3329255 h 6028256"/>
              <a:gd name="connsiteX6" fmla="*/ 4741546 w 5578823"/>
              <a:gd name="connsiteY6" fmla="*/ 4877588 h 6028256"/>
              <a:gd name="connsiteX7" fmla="*/ 1325600 w 5578823"/>
              <a:gd name="connsiteY7" fmla="*/ 5980388 h 6028256"/>
              <a:gd name="connsiteX8" fmla="*/ 137593 w 5578823"/>
              <a:gd name="connsiteY8" fmla="*/ 5804042 h 6028256"/>
              <a:gd name="connsiteX9" fmla="*/ 0 w 5578823"/>
              <a:gd name="connsiteY9" fmla="*/ 5760161 h 602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1">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Content Placeholder 2">
            <a:extLst>
              <a:ext uri="{FF2B5EF4-FFF2-40B4-BE49-F238E27FC236}">
                <a16:creationId xmlns:a16="http://schemas.microsoft.com/office/drawing/2014/main" id="{F6B6D4F6-2150-C746-A1CF-6802A4AAA27B}"/>
              </a:ext>
            </a:extLst>
          </p:cNvPr>
          <p:cNvSpPr>
            <a:spLocks noGrp="1"/>
          </p:cNvSpPr>
          <p:nvPr>
            <p:ph idx="1"/>
          </p:nvPr>
        </p:nvSpPr>
        <p:spPr>
          <a:xfrm>
            <a:off x="762000" y="2286000"/>
            <a:ext cx="5334000" cy="3810001"/>
          </a:xfrm>
        </p:spPr>
        <p:txBody>
          <a:bodyPr>
            <a:normAutofit/>
          </a:bodyPr>
          <a:lstStyle/>
          <a:p>
            <a:r>
              <a:rPr lang="en-US" sz="2400" dirty="0"/>
              <a:t>Neurosurgeons usually attempt all nonoperative treatment methods, surgery is a last case scenario situation.</a:t>
            </a:r>
          </a:p>
          <a:p>
            <a:pPr lvl="1"/>
            <a:r>
              <a:rPr lang="en-US" dirty="0"/>
              <a:t>Examples of non-surgical treatment which includes: medication, steroid injections and physical therapies</a:t>
            </a:r>
          </a:p>
        </p:txBody>
      </p:sp>
      <p:sp>
        <p:nvSpPr>
          <p:cNvPr id="2" name="Title 1">
            <a:extLst>
              <a:ext uri="{FF2B5EF4-FFF2-40B4-BE49-F238E27FC236}">
                <a16:creationId xmlns:a16="http://schemas.microsoft.com/office/drawing/2014/main" id="{C11E9FB9-AF75-FD42-B402-757455E0ED90}"/>
              </a:ext>
            </a:extLst>
          </p:cNvPr>
          <p:cNvSpPr>
            <a:spLocks noGrp="1"/>
          </p:cNvSpPr>
          <p:nvPr>
            <p:ph type="title"/>
          </p:nvPr>
        </p:nvSpPr>
        <p:spPr>
          <a:xfrm>
            <a:off x="762000" y="762000"/>
            <a:ext cx="5334000" cy="1524000"/>
          </a:xfrm>
        </p:spPr>
        <p:txBody>
          <a:bodyPr>
            <a:normAutofit/>
          </a:bodyPr>
          <a:lstStyle/>
          <a:p>
            <a:r>
              <a:rPr lang="en-US" sz="3200" dirty="0"/>
              <a:t>Although neurosurgeons ARE surgeons…</a:t>
            </a:r>
          </a:p>
        </p:txBody>
      </p:sp>
    </p:spTree>
    <p:extLst>
      <p:ext uri="{BB962C8B-B14F-4D97-AF65-F5344CB8AC3E}">
        <p14:creationId xmlns:p14="http://schemas.microsoft.com/office/powerpoint/2010/main" val="684193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F3A0F6C-EB8F-4A4C-8258-23F6D815E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8352" cy="6438900"/>
          </a:xfrm>
          <a:custGeom>
            <a:avLst/>
            <a:gdLst>
              <a:gd name="connsiteX0" fmla="*/ 0 w 12198352"/>
              <a:gd name="connsiteY0" fmla="*/ 0 h 6438900"/>
              <a:gd name="connsiteX1" fmla="*/ 12198352 w 12198352"/>
              <a:gd name="connsiteY1" fmla="*/ 0 h 6438900"/>
              <a:gd name="connsiteX2" fmla="*/ 12198352 w 12198352"/>
              <a:gd name="connsiteY2" fmla="*/ 5644414 h 6438900"/>
              <a:gd name="connsiteX3" fmla="*/ 12042486 w 12198352"/>
              <a:gd name="connsiteY3" fmla="*/ 5750064 h 6438900"/>
              <a:gd name="connsiteX4" fmla="*/ 9483672 w 12198352"/>
              <a:gd name="connsiteY4" fmla="*/ 6432438 h 6438900"/>
              <a:gd name="connsiteX5" fmla="*/ 8500895 w 12198352"/>
              <a:gd name="connsiteY5" fmla="*/ 6437925 h 6438900"/>
              <a:gd name="connsiteX6" fmla="*/ 1629409 w 12198352"/>
              <a:gd name="connsiteY6" fmla="*/ 5170893 h 6438900"/>
              <a:gd name="connsiteX7" fmla="*/ 433424 w 12198352"/>
              <a:gd name="connsiteY7" fmla="*/ 4633819 h 6438900"/>
              <a:gd name="connsiteX8" fmla="*/ 0 w 12198352"/>
              <a:gd name="connsiteY8" fmla="*/ 4450771 h 643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8352" h="6438900">
                <a:moveTo>
                  <a:pt x="0" y="0"/>
                </a:moveTo>
                <a:lnTo>
                  <a:pt x="12198352" y="0"/>
                </a:lnTo>
                <a:lnTo>
                  <a:pt x="12198352" y="5644414"/>
                </a:lnTo>
                <a:lnTo>
                  <a:pt x="12042486" y="5750064"/>
                </a:lnTo>
                <a:cubicBezTo>
                  <a:pt x="11268689" y="6237466"/>
                  <a:pt x="10357585" y="6417714"/>
                  <a:pt x="9483672" y="6432438"/>
                </a:cubicBezTo>
                <a:cubicBezTo>
                  <a:pt x="9158751" y="6438062"/>
                  <a:pt x="8830819" y="6440385"/>
                  <a:pt x="8500895" y="6437925"/>
                </a:cubicBezTo>
                <a:cubicBezTo>
                  <a:pt x="6191416" y="6420695"/>
                  <a:pt x="3784289" y="6168856"/>
                  <a:pt x="1629409" y="5170893"/>
                </a:cubicBezTo>
                <a:cubicBezTo>
                  <a:pt x="1229906" y="4985892"/>
                  <a:pt x="831404" y="4807078"/>
                  <a:pt x="433424" y="4633819"/>
                </a:cubicBezTo>
                <a:lnTo>
                  <a:pt x="0" y="445077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500">
              <a:solidFill>
                <a:prstClr val="white"/>
              </a:solidFill>
              <a:latin typeface="Avenir Next LT Pro" panose="020B0504020202020204" pitchFamily="34" charset="0"/>
            </a:endParaRPr>
          </a:p>
        </p:txBody>
      </p:sp>
      <p:sp>
        <p:nvSpPr>
          <p:cNvPr id="17" name="Freeform: Shape 16">
            <a:extLst>
              <a:ext uri="{FF2B5EF4-FFF2-40B4-BE49-F238E27FC236}">
                <a16:creationId xmlns:a16="http://schemas.microsoft.com/office/drawing/2014/main" id="{6A9C92F4-A4A4-42E0-9391-C666AAED1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817925">
            <a:off x="2322363" y="-118377"/>
            <a:ext cx="7900749" cy="9821966"/>
          </a:xfrm>
          <a:custGeom>
            <a:avLst/>
            <a:gdLst>
              <a:gd name="connsiteX0" fmla="*/ 589029 w 7858893"/>
              <a:gd name="connsiteY0" fmla="*/ 9827096 h 9827096"/>
              <a:gd name="connsiteX1" fmla="*/ 0 w 7858893"/>
              <a:gd name="connsiteY1" fmla="*/ 9338053 h 9827096"/>
              <a:gd name="connsiteX2" fmla="*/ 50440 w 7858893"/>
              <a:gd name="connsiteY2" fmla="*/ 9011561 h 9827096"/>
              <a:gd name="connsiteX3" fmla="*/ 398242 w 7858893"/>
              <a:gd name="connsiteY3" fmla="*/ 7620242 h 9827096"/>
              <a:gd name="connsiteX4" fmla="*/ 6756719 w 7858893"/>
              <a:gd name="connsiteY4" fmla="*/ 593416 h 9827096"/>
              <a:gd name="connsiteX5" fmla="*/ 7642630 w 7858893"/>
              <a:gd name="connsiteY5" fmla="*/ 111525 h 9827096"/>
              <a:gd name="connsiteX6" fmla="*/ 7858893 w 7858893"/>
              <a:gd name="connsiteY6" fmla="*/ 0 h 9827096"/>
              <a:gd name="connsiteX0" fmla="*/ 589029 w 8190490"/>
              <a:gd name="connsiteY0" fmla="*/ 9787128 h 9787128"/>
              <a:gd name="connsiteX1" fmla="*/ 0 w 8190490"/>
              <a:gd name="connsiteY1" fmla="*/ 9298085 h 9787128"/>
              <a:gd name="connsiteX2" fmla="*/ 50440 w 8190490"/>
              <a:gd name="connsiteY2" fmla="*/ 8971593 h 9787128"/>
              <a:gd name="connsiteX3" fmla="*/ 398242 w 8190490"/>
              <a:gd name="connsiteY3" fmla="*/ 7580274 h 9787128"/>
              <a:gd name="connsiteX4" fmla="*/ 6756719 w 8190490"/>
              <a:gd name="connsiteY4" fmla="*/ 553448 h 9787128"/>
              <a:gd name="connsiteX5" fmla="*/ 7642630 w 8190490"/>
              <a:gd name="connsiteY5" fmla="*/ 71557 h 9787128"/>
              <a:gd name="connsiteX6" fmla="*/ 8190490 w 8190490"/>
              <a:gd name="connsiteY6" fmla="*/ 0 h 9787128"/>
              <a:gd name="connsiteX7" fmla="*/ 589029 w 8190490"/>
              <a:gd name="connsiteY7" fmla="*/ 9787128 h 9787128"/>
              <a:gd name="connsiteX0" fmla="*/ 589029 w 8281930"/>
              <a:gd name="connsiteY0" fmla="*/ 9722690 h 9722690"/>
              <a:gd name="connsiteX1" fmla="*/ 0 w 8281930"/>
              <a:gd name="connsiteY1" fmla="*/ 9233647 h 9722690"/>
              <a:gd name="connsiteX2" fmla="*/ 50440 w 8281930"/>
              <a:gd name="connsiteY2" fmla="*/ 8907155 h 9722690"/>
              <a:gd name="connsiteX3" fmla="*/ 398242 w 8281930"/>
              <a:gd name="connsiteY3" fmla="*/ 7515836 h 9722690"/>
              <a:gd name="connsiteX4" fmla="*/ 6756719 w 8281930"/>
              <a:gd name="connsiteY4" fmla="*/ 489010 h 9722690"/>
              <a:gd name="connsiteX5" fmla="*/ 7642630 w 8281930"/>
              <a:gd name="connsiteY5" fmla="*/ 7119 h 9722690"/>
              <a:gd name="connsiteX6" fmla="*/ 8281930 w 8281930"/>
              <a:gd name="connsiteY6" fmla="*/ 27002 h 9722690"/>
              <a:gd name="connsiteX0" fmla="*/ 589029 w 7911958"/>
              <a:gd name="connsiteY0" fmla="*/ 9802819 h 9802819"/>
              <a:gd name="connsiteX1" fmla="*/ 0 w 7911958"/>
              <a:gd name="connsiteY1" fmla="*/ 9313776 h 9802819"/>
              <a:gd name="connsiteX2" fmla="*/ 50440 w 7911958"/>
              <a:gd name="connsiteY2" fmla="*/ 8987284 h 9802819"/>
              <a:gd name="connsiteX3" fmla="*/ 398242 w 7911958"/>
              <a:gd name="connsiteY3" fmla="*/ 7595965 h 9802819"/>
              <a:gd name="connsiteX4" fmla="*/ 6756719 w 7911958"/>
              <a:gd name="connsiteY4" fmla="*/ 569139 h 9802819"/>
              <a:gd name="connsiteX5" fmla="*/ 7642630 w 7911958"/>
              <a:gd name="connsiteY5" fmla="*/ 87248 h 9802819"/>
              <a:gd name="connsiteX6" fmla="*/ 7911958 w 7911958"/>
              <a:gd name="connsiteY6" fmla="*/ 0 h 9802819"/>
              <a:gd name="connsiteX0" fmla="*/ 589029 w 7642630"/>
              <a:gd name="connsiteY0" fmla="*/ 9715571 h 9715571"/>
              <a:gd name="connsiteX1" fmla="*/ 0 w 7642630"/>
              <a:gd name="connsiteY1" fmla="*/ 9226528 h 9715571"/>
              <a:gd name="connsiteX2" fmla="*/ 50440 w 7642630"/>
              <a:gd name="connsiteY2" fmla="*/ 8900036 h 9715571"/>
              <a:gd name="connsiteX3" fmla="*/ 398242 w 7642630"/>
              <a:gd name="connsiteY3" fmla="*/ 7508717 h 9715571"/>
              <a:gd name="connsiteX4" fmla="*/ 6756719 w 7642630"/>
              <a:gd name="connsiteY4" fmla="*/ 481891 h 9715571"/>
              <a:gd name="connsiteX5" fmla="*/ 7642630 w 7642630"/>
              <a:gd name="connsiteY5" fmla="*/ 0 h 9715571"/>
              <a:gd name="connsiteX0" fmla="*/ 589029 w 7900749"/>
              <a:gd name="connsiteY0" fmla="*/ 9821966 h 9821966"/>
              <a:gd name="connsiteX1" fmla="*/ 0 w 7900749"/>
              <a:gd name="connsiteY1" fmla="*/ 9332923 h 9821966"/>
              <a:gd name="connsiteX2" fmla="*/ 50440 w 7900749"/>
              <a:gd name="connsiteY2" fmla="*/ 9006431 h 9821966"/>
              <a:gd name="connsiteX3" fmla="*/ 398242 w 7900749"/>
              <a:gd name="connsiteY3" fmla="*/ 7615112 h 9821966"/>
              <a:gd name="connsiteX4" fmla="*/ 6756719 w 7900749"/>
              <a:gd name="connsiteY4" fmla="*/ 588286 h 9821966"/>
              <a:gd name="connsiteX5" fmla="*/ 7900749 w 7900749"/>
              <a:gd name="connsiteY5" fmla="*/ 0 h 9821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00749" h="9821966">
                <a:moveTo>
                  <a:pt x="589029" y="9821966"/>
                </a:moveTo>
                <a:lnTo>
                  <a:pt x="0" y="9332923"/>
                </a:lnTo>
                <a:lnTo>
                  <a:pt x="50440" y="9006431"/>
                </a:lnTo>
                <a:cubicBezTo>
                  <a:pt x="119970" y="8604142"/>
                  <a:pt x="221982" y="8158814"/>
                  <a:pt x="398242" y="7615112"/>
                </a:cubicBezTo>
                <a:cubicBezTo>
                  <a:pt x="1372817" y="4608865"/>
                  <a:pt x="3887952" y="2237199"/>
                  <a:pt x="6756719" y="588286"/>
                </a:cubicBezTo>
                <a:cubicBezTo>
                  <a:pt x="6992735" y="452730"/>
                  <a:pt x="7549593" y="182994"/>
                  <a:pt x="7900749" y="0"/>
                </a:cubicBez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7BE2C0D9-CB6F-9A48-A21F-250E4B4C836D}"/>
              </a:ext>
            </a:extLst>
          </p:cNvPr>
          <p:cNvSpPr>
            <a:spLocks noGrp="1"/>
          </p:cNvSpPr>
          <p:nvPr>
            <p:ph type="title"/>
          </p:nvPr>
        </p:nvSpPr>
        <p:spPr>
          <a:xfrm>
            <a:off x="718751" y="762000"/>
            <a:ext cx="3598808" cy="2286000"/>
          </a:xfrm>
        </p:spPr>
        <p:txBody>
          <a:bodyPr anchor="t">
            <a:normAutofit/>
          </a:bodyPr>
          <a:lstStyle/>
          <a:p>
            <a:r>
              <a:rPr lang="en-US" sz="3200" dirty="0">
                <a:solidFill>
                  <a:srgbClr val="FFFFFF"/>
                </a:solidFill>
              </a:rPr>
              <a:t>Neurologists vs Neurosurgeons</a:t>
            </a:r>
          </a:p>
        </p:txBody>
      </p:sp>
      <p:graphicFrame>
        <p:nvGraphicFramePr>
          <p:cNvPr id="8" name="Content Placeholder 5">
            <a:extLst>
              <a:ext uri="{FF2B5EF4-FFF2-40B4-BE49-F238E27FC236}">
                <a16:creationId xmlns:a16="http://schemas.microsoft.com/office/drawing/2014/main" id="{DFF8E8D9-26CF-35C7-6E9A-74CBAF366ED1}"/>
              </a:ext>
            </a:extLst>
          </p:cNvPr>
          <p:cNvGraphicFramePr>
            <a:graphicFrameLocks noGrp="1"/>
          </p:cNvGraphicFramePr>
          <p:nvPr>
            <p:ph idx="1"/>
            <p:extLst>
              <p:ext uri="{D42A27DB-BD31-4B8C-83A1-F6EECF244321}">
                <p14:modId xmlns:p14="http://schemas.microsoft.com/office/powerpoint/2010/main" val="1324959840"/>
              </p:ext>
            </p:extLst>
          </p:nvPr>
        </p:nvGraphicFramePr>
        <p:xfrm>
          <a:off x="4572000" y="771726"/>
          <a:ext cx="6858000" cy="4562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5290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he radiologic figure of a skeleton">
            <a:extLst>
              <a:ext uri="{FF2B5EF4-FFF2-40B4-BE49-F238E27FC236}">
                <a16:creationId xmlns:a16="http://schemas.microsoft.com/office/drawing/2014/main" id="{689F0DD8-B4E0-C22E-CCC2-645198625078}"/>
              </a:ext>
            </a:extLst>
          </p:cNvPr>
          <p:cNvPicPr>
            <a:picLocks noChangeAspect="1"/>
          </p:cNvPicPr>
          <p:nvPr/>
        </p:nvPicPr>
        <p:blipFill rotWithShape="1">
          <a:blip r:embed="rId2"/>
          <a:srcRect l="38689"/>
          <a:stretch/>
        </p:blipFill>
        <p:spPr>
          <a:xfrm>
            <a:off x="2" y="10"/>
            <a:ext cx="5578823" cy="6028246"/>
          </a:xfrm>
          <a:custGeom>
            <a:avLst/>
            <a:gdLst/>
            <a:ahLst/>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p:spPr>
      </p:pic>
      <p:sp>
        <p:nvSpPr>
          <p:cNvPr id="18" name="Freeform: Shape 17">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7" name="Content Placeholder 2">
            <a:extLst>
              <a:ext uri="{FF2B5EF4-FFF2-40B4-BE49-F238E27FC236}">
                <a16:creationId xmlns:a16="http://schemas.microsoft.com/office/drawing/2014/main" id="{2EC36720-8DDA-EC44-B126-BB47629CADAC}"/>
              </a:ext>
            </a:extLst>
          </p:cNvPr>
          <p:cNvSpPr>
            <a:spLocks noGrp="1"/>
          </p:cNvSpPr>
          <p:nvPr>
            <p:ph idx="1"/>
          </p:nvPr>
        </p:nvSpPr>
        <p:spPr>
          <a:xfrm>
            <a:off x="6096000" y="2286000"/>
            <a:ext cx="5334000" cy="3810000"/>
          </a:xfrm>
        </p:spPr>
        <p:txBody>
          <a:bodyPr>
            <a:normAutofit/>
          </a:bodyPr>
          <a:lstStyle/>
          <a:p>
            <a:pPr>
              <a:lnSpc>
                <a:spcPct val="115000"/>
              </a:lnSpc>
            </a:pPr>
            <a:r>
              <a:rPr lang="en-US" sz="1700" dirty="0"/>
              <a:t>Spinal surgeries for decompression and/or fusion</a:t>
            </a:r>
          </a:p>
          <a:p>
            <a:pPr lvl="1">
              <a:lnSpc>
                <a:spcPct val="115000"/>
              </a:lnSpc>
            </a:pPr>
            <a:r>
              <a:rPr lang="en-US" sz="1700" dirty="0"/>
              <a:t>Decompression surgery is a type of surgery used to treat compressed nerves in spine. Compressed nerves in the spine could cause persistent pain and numbness to areas of the body</a:t>
            </a:r>
          </a:p>
          <a:p>
            <a:pPr lvl="1">
              <a:lnSpc>
                <a:spcPct val="115000"/>
              </a:lnSpc>
            </a:pPr>
            <a:r>
              <a:rPr lang="en-US" sz="1700" dirty="0"/>
              <a:t>Fusion is used to join 2 or more bones in your spine together permanently. This surgery is used when medical conditions cause vertebrae to move against each other more often than they should</a:t>
            </a:r>
          </a:p>
        </p:txBody>
      </p:sp>
      <p:sp>
        <p:nvSpPr>
          <p:cNvPr id="2" name="Title 1">
            <a:extLst>
              <a:ext uri="{FF2B5EF4-FFF2-40B4-BE49-F238E27FC236}">
                <a16:creationId xmlns:a16="http://schemas.microsoft.com/office/drawing/2014/main" id="{343B179B-9E43-F04E-9483-AF7821FE144F}"/>
              </a:ext>
            </a:extLst>
          </p:cNvPr>
          <p:cNvSpPr>
            <a:spLocks noGrp="1"/>
          </p:cNvSpPr>
          <p:nvPr>
            <p:ph type="title"/>
          </p:nvPr>
        </p:nvSpPr>
        <p:spPr>
          <a:xfrm>
            <a:off x="6096000" y="762000"/>
            <a:ext cx="5334000" cy="1524000"/>
          </a:xfrm>
        </p:spPr>
        <p:txBody>
          <a:bodyPr>
            <a:normAutofit/>
          </a:bodyPr>
          <a:lstStyle/>
          <a:p>
            <a:r>
              <a:rPr lang="en-US" sz="3200" dirty="0"/>
              <a:t>Most common neurosurgery procedures in spine</a:t>
            </a:r>
          </a:p>
        </p:txBody>
      </p:sp>
    </p:spTree>
    <p:extLst>
      <p:ext uri="{BB962C8B-B14F-4D97-AF65-F5344CB8AC3E}">
        <p14:creationId xmlns:p14="http://schemas.microsoft.com/office/powerpoint/2010/main" val="706985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gital art of brain">
            <a:extLst>
              <a:ext uri="{FF2B5EF4-FFF2-40B4-BE49-F238E27FC236}">
                <a16:creationId xmlns:a16="http://schemas.microsoft.com/office/drawing/2014/main" id="{4ACD9E91-4518-1E58-3E26-E60EEB6B2ACE}"/>
              </a:ext>
            </a:extLst>
          </p:cNvPr>
          <p:cNvPicPr>
            <a:picLocks noChangeAspect="1"/>
          </p:cNvPicPr>
          <p:nvPr/>
        </p:nvPicPr>
        <p:blipFill rotWithShape="1">
          <a:blip r:embed="rId3"/>
          <a:srcRect l="28173" r="19770" b="-1"/>
          <a:stretch/>
        </p:blipFill>
        <p:spPr>
          <a:xfrm>
            <a:off x="2" y="10"/>
            <a:ext cx="5578823" cy="6028246"/>
          </a:xfrm>
          <a:custGeom>
            <a:avLst/>
            <a:gdLst/>
            <a:ahLst/>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p:spPr>
      </p:pic>
      <p:sp>
        <p:nvSpPr>
          <p:cNvPr id="43" name="Freeform: Shape 42">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20" name="Content Placeholder 2">
            <a:extLst>
              <a:ext uri="{FF2B5EF4-FFF2-40B4-BE49-F238E27FC236}">
                <a16:creationId xmlns:a16="http://schemas.microsoft.com/office/drawing/2014/main" id="{3634954D-D311-E043-B0F9-71284F13DEA8}"/>
              </a:ext>
            </a:extLst>
          </p:cNvPr>
          <p:cNvSpPr>
            <a:spLocks noGrp="1"/>
          </p:cNvSpPr>
          <p:nvPr>
            <p:ph idx="1"/>
          </p:nvPr>
        </p:nvSpPr>
        <p:spPr>
          <a:xfrm>
            <a:off x="6096000" y="2286000"/>
            <a:ext cx="5334000" cy="3810001"/>
          </a:xfrm>
        </p:spPr>
        <p:txBody>
          <a:bodyPr>
            <a:normAutofit/>
          </a:bodyPr>
          <a:lstStyle/>
          <a:p>
            <a:pPr>
              <a:lnSpc>
                <a:spcPct val="115000"/>
              </a:lnSpc>
            </a:pPr>
            <a:r>
              <a:rPr lang="en-US" sz="2200" dirty="0"/>
              <a:t>Brain tumors and blood clots.</a:t>
            </a:r>
          </a:p>
          <a:p>
            <a:pPr lvl="1">
              <a:lnSpc>
                <a:spcPct val="115000"/>
              </a:lnSpc>
            </a:pPr>
            <a:r>
              <a:rPr lang="en-US" sz="2200" dirty="0"/>
              <a:t>To remove brain tumors a small section of the skull is removed, and the tumor is cut out. The piece of skull is the placed back.</a:t>
            </a:r>
          </a:p>
          <a:p>
            <a:pPr lvl="1">
              <a:lnSpc>
                <a:spcPct val="115000"/>
              </a:lnSpc>
            </a:pPr>
            <a:r>
              <a:rPr lang="en-US" sz="2200" dirty="0"/>
              <a:t>Blood clots, also called unruptured brain aneurysms can be removed by neurosurgical clipping or endovascular coiling.</a:t>
            </a:r>
          </a:p>
        </p:txBody>
      </p:sp>
      <p:sp>
        <p:nvSpPr>
          <p:cNvPr id="2" name="Title 1">
            <a:extLst>
              <a:ext uri="{FF2B5EF4-FFF2-40B4-BE49-F238E27FC236}">
                <a16:creationId xmlns:a16="http://schemas.microsoft.com/office/drawing/2014/main" id="{9DB0E632-7ABE-A64A-A272-B1A2EC0E8F90}"/>
              </a:ext>
            </a:extLst>
          </p:cNvPr>
          <p:cNvSpPr>
            <a:spLocks noGrp="1"/>
          </p:cNvSpPr>
          <p:nvPr>
            <p:ph type="title"/>
          </p:nvPr>
        </p:nvSpPr>
        <p:spPr>
          <a:xfrm>
            <a:off x="6096000" y="762000"/>
            <a:ext cx="5334000" cy="1524000"/>
          </a:xfrm>
        </p:spPr>
        <p:txBody>
          <a:bodyPr vert="horz" lIns="91440" tIns="45720" rIns="91440" bIns="45720" rtlCol="0">
            <a:normAutofit/>
          </a:bodyPr>
          <a:lstStyle/>
          <a:p>
            <a:r>
              <a:rPr lang="en-US" sz="3200" kern="1200" dirty="0">
                <a:latin typeface="+mj-lt"/>
                <a:ea typeface="+mj-ea"/>
                <a:cs typeface="+mj-cs"/>
              </a:rPr>
              <a:t>Most common neurosurgery procedures in brain</a:t>
            </a:r>
          </a:p>
        </p:txBody>
      </p:sp>
    </p:spTree>
    <p:extLst>
      <p:ext uri="{BB962C8B-B14F-4D97-AF65-F5344CB8AC3E}">
        <p14:creationId xmlns:p14="http://schemas.microsoft.com/office/powerpoint/2010/main" val="3509686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Effect transition="in" filter="fade">
                                      <p:cBhvr>
                                        <p:cTn id="12" dur="500"/>
                                        <p:tgtEl>
                                          <p:spTgt spid="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1" end="1"/>
                                            </p:txEl>
                                          </p:spTgt>
                                        </p:tgtEl>
                                        <p:attrNameLst>
                                          <p:attrName>style.visibility</p:attrName>
                                        </p:attrNameLst>
                                      </p:cBhvr>
                                      <p:to>
                                        <p:strVal val="visible"/>
                                      </p:to>
                                    </p:set>
                                    <p:animEffect transition="in" filter="fade">
                                      <p:cBhvr>
                                        <p:cTn id="17" dur="500"/>
                                        <p:tgtEl>
                                          <p:spTgt spid="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xEl>
                                              <p:pRg st="2" end="2"/>
                                            </p:txEl>
                                          </p:spTgt>
                                        </p:tgtEl>
                                        <p:attrNameLst>
                                          <p:attrName>style.visibility</p:attrName>
                                        </p:attrNameLst>
                                      </p:cBhvr>
                                      <p:to>
                                        <p:strVal val="visible"/>
                                      </p:to>
                                    </p:set>
                                    <p:animEffect transition="in" filter="fade">
                                      <p:cBhvr>
                                        <p:cTn id="22"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3D065C6D-EB42-400B-99C4-D0ACE936F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13174" y="0"/>
            <a:ext cx="5578824" cy="6028256"/>
          </a:xfrm>
          <a:custGeom>
            <a:avLst/>
            <a:gdLst>
              <a:gd name="connsiteX0" fmla="*/ 1681218 w 5578824"/>
              <a:gd name="connsiteY0" fmla="*/ 0 h 6028256"/>
              <a:gd name="connsiteX1" fmla="*/ 5578824 w 5578824"/>
              <a:gd name="connsiteY1" fmla="*/ 0 h 6028256"/>
              <a:gd name="connsiteX2" fmla="*/ 5578824 w 5578824"/>
              <a:gd name="connsiteY2" fmla="*/ 5760161 h 6028256"/>
              <a:gd name="connsiteX3" fmla="*/ 5441231 w 5578824"/>
              <a:gd name="connsiteY3" fmla="*/ 5804042 h 6028256"/>
              <a:gd name="connsiteX4" fmla="*/ 4253224 w 5578824"/>
              <a:gd name="connsiteY4" fmla="*/ 5980388 h 6028256"/>
              <a:gd name="connsiteX5" fmla="*/ 837278 w 5578824"/>
              <a:gd name="connsiteY5" fmla="*/ 4877588 h 6028256"/>
              <a:gd name="connsiteX6" fmla="*/ 109626 w 5578824"/>
              <a:gd name="connsiteY6" fmla="*/ 3329255 h 6028256"/>
              <a:gd name="connsiteX7" fmla="*/ 156962 w 5578824"/>
              <a:gd name="connsiteY7" fmla="*/ 1773839 h 6028256"/>
              <a:gd name="connsiteX8" fmla="*/ 904890 w 5578824"/>
              <a:gd name="connsiteY8" fmla="*/ 738354 h 6028256"/>
              <a:gd name="connsiteX9" fmla="*/ 1304592 w 5578824"/>
              <a:gd name="connsiteY9" fmla="*/ 360545 h 602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15" name="Content Placeholder 2">
            <a:extLst>
              <a:ext uri="{FF2B5EF4-FFF2-40B4-BE49-F238E27FC236}">
                <a16:creationId xmlns:a16="http://schemas.microsoft.com/office/drawing/2014/main" id="{D9925CB6-8904-C84C-9DF7-8F5ACCAB83D9}"/>
              </a:ext>
            </a:extLst>
          </p:cNvPr>
          <p:cNvSpPr>
            <a:spLocks noGrp="1"/>
          </p:cNvSpPr>
          <p:nvPr>
            <p:ph idx="1"/>
          </p:nvPr>
        </p:nvSpPr>
        <p:spPr>
          <a:xfrm>
            <a:off x="762000" y="2286000"/>
            <a:ext cx="5334000" cy="3810001"/>
          </a:xfrm>
        </p:spPr>
        <p:txBody>
          <a:bodyPr>
            <a:normAutofit/>
          </a:bodyPr>
          <a:lstStyle/>
          <a:p>
            <a:pPr>
              <a:lnSpc>
                <a:spcPct val="115000"/>
              </a:lnSpc>
            </a:pPr>
            <a:r>
              <a:rPr lang="en-US" sz="1500" dirty="0"/>
              <a:t>Both are carried out under general </a:t>
            </a:r>
            <a:r>
              <a:rPr lang="en-US" sz="1500" dirty="0" err="1"/>
              <a:t>anaesthetic</a:t>
            </a:r>
            <a:r>
              <a:rPr lang="en-US" sz="1500" dirty="0"/>
              <a:t> . </a:t>
            </a:r>
          </a:p>
          <a:p>
            <a:pPr>
              <a:lnSpc>
                <a:spcPct val="115000"/>
              </a:lnSpc>
            </a:pPr>
            <a:r>
              <a:rPr lang="en-US" sz="1500" dirty="0"/>
              <a:t>In neurosurgical clipping the neurosurgeons makes an incision into the scalp and removes a flap of bone. When aneurysm is detected the neurosurgeon will seal it shut using a tiny metal clip which remains permanently clapped on aneurysm.</a:t>
            </a:r>
          </a:p>
          <a:p>
            <a:pPr>
              <a:lnSpc>
                <a:spcPct val="115000"/>
              </a:lnSpc>
            </a:pPr>
            <a:r>
              <a:rPr lang="en-US" sz="1500" dirty="0"/>
              <a:t>In endovascular coiling a catheter is inserted into an artery in leg or groin. The tube is guided through the network of blood vessels up to your brain and into the aneurysm. The aneurysm is then filled with tiny platinum coils so blood can’t enter, meaning the aneurysm is sealed off from main artery preventing rupturing.</a:t>
            </a:r>
          </a:p>
        </p:txBody>
      </p:sp>
      <p:sp>
        <p:nvSpPr>
          <p:cNvPr id="2" name="Title 1">
            <a:extLst>
              <a:ext uri="{FF2B5EF4-FFF2-40B4-BE49-F238E27FC236}">
                <a16:creationId xmlns:a16="http://schemas.microsoft.com/office/drawing/2014/main" id="{2DFDC564-4BDB-8046-968E-5A889ADA7858}"/>
              </a:ext>
            </a:extLst>
          </p:cNvPr>
          <p:cNvSpPr>
            <a:spLocks noGrp="1"/>
          </p:cNvSpPr>
          <p:nvPr>
            <p:ph type="title"/>
          </p:nvPr>
        </p:nvSpPr>
        <p:spPr>
          <a:xfrm>
            <a:off x="898174" y="619125"/>
            <a:ext cx="5334000" cy="1524000"/>
          </a:xfrm>
        </p:spPr>
        <p:txBody>
          <a:bodyPr vert="horz" lIns="91440" tIns="45720" rIns="91440" bIns="45720" rtlCol="0">
            <a:normAutofit/>
          </a:bodyPr>
          <a:lstStyle/>
          <a:p>
            <a:r>
              <a:rPr lang="en-US" sz="3200" dirty="0"/>
              <a:t>Neurosurgical clipping and endovascular coiling</a:t>
            </a:r>
            <a:endParaRPr lang="en-US" sz="3200" kern="1200" dirty="0">
              <a:latin typeface="+mj-lt"/>
              <a:ea typeface="+mj-ea"/>
              <a:cs typeface="+mj-cs"/>
            </a:endParaRPr>
          </a:p>
        </p:txBody>
      </p:sp>
      <p:pic>
        <p:nvPicPr>
          <p:cNvPr id="7" name="Graphic 6" descr="Needle">
            <a:extLst>
              <a:ext uri="{FF2B5EF4-FFF2-40B4-BE49-F238E27FC236}">
                <a16:creationId xmlns:a16="http://schemas.microsoft.com/office/drawing/2014/main" id="{7621E854-33CA-F085-B2C9-B7EC52F7CF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58000" y="771525"/>
            <a:ext cx="5334000" cy="5334000"/>
          </a:xfrm>
          <a:prstGeom prst="rect">
            <a:avLst/>
          </a:prstGeom>
        </p:spPr>
      </p:pic>
    </p:spTree>
    <p:extLst>
      <p:ext uri="{BB962C8B-B14F-4D97-AF65-F5344CB8AC3E}">
        <p14:creationId xmlns:p14="http://schemas.microsoft.com/office/powerpoint/2010/main" val="41287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fade">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Effect transition="in" filter="fade">
                                      <p:cBhvr>
                                        <p:cTn id="17" dur="500"/>
                                        <p:tgtEl>
                                          <p:spTgt spid="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2" end="2"/>
                                            </p:txEl>
                                          </p:spTgt>
                                        </p:tgtEl>
                                        <p:attrNameLst>
                                          <p:attrName>style.visibility</p:attrName>
                                        </p:attrNameLst>
                                      </p:cBhvr>
                                      <p:to>
                                        <p:strVal val="visible"/>
                                      </p:to>
                                    </p:set>
                                    <p:animEffect transition="in" filter="fade">
                                      <p:cBhvr>
                                        <p:cTn id="22"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D065C6D-EB42-400B-99C4-D0ACE936F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13174" y="0"/>
            <a:ext cx="5578824" cy="6028256"/>
          </a:xfrm>
          <a:custGeom>
            <a:avLst/>
            <a:gdLst>
              <a:gd name="connsiteX0" fmla="*/ 1681218 w 5578824"/>
              <a:gd name="connsiteY0" fmla="*/ 0 h 6028256"/>
              <a:gd name="connsiteX1" fmla="*/ 5578824 w 5578824"/>
              <a:gd name="connsiteY1" fmla="*/ 0 h 6028256"/>
              <a:gd name="connsiteX2" fmla="*/ 5578824 w 5578824"/>
              <a:gd name="connsiteY2" fmla="*/ 5760161 h 6028256"/>
              <a:gd name="connsiteX3" fmla="*/ 5441231 w 5578824"/>
              <a:gd name="connsiteY3" fmla="*/ 5804042 h 6028256"/>
              <a:gd name="connsiteX4" fmla="*/ 4253224 w 5578824"/>
              <a:gd name="connsiteY4" fmla="*/ 5980388 h 6028256"/>
              <a:gd name="connsiteX5" fmla="*/ 837278 w 5578824"/>
              <a:gd name="connsiteY5" fmla="*/ 4877588 h 6028256"/>
              <a:gd name="connsiteX6" fmla="*/ 109626 w 5578824"/>
              <a:gd name="connsiteY6" fmla="*/ 3329255 h 6028256"/>
              <a:gd name="connsiteX7" fmla="*/ 156962 w 5578824"/>
              <a:gd name="connsiteY7" fmla="*/ 1773839 h 6028256"/>
              <a:gd name="connsiteX8" fmla="*/ 904890 w 5578824"/>
              <a:gd name="connsiteY8" fmla="*/ 738354 h 6028256"/>
              <a:gd name="connsiteX9" fmla="*/ 1304592 w 5578824"/>
              <a:gd name="connsiteY9" fmla="*/ 360545 h 602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Content Placeholder 2">
            <a:extLst>
              <a:ext uri="{FF2B5EF4-FFF2-40B4-BE49-F238E27FC236}">
                <a16:creationId xmlns:a16="http://schemas.microsoft.com/office/drawing/2014/main" id="{6BA20C28-0144-F949-B81E-20ED23F2BB85}"/>
              </a:ext>
            </a:extLst>
          </p:cNvPr>
          <p:cNvSpPr>
            <a:spLocks noGrp="1"/>
          </p:cNvSpPr>
          <p:nvPr>
            <p:ph idx="1"/>
          </p:nvPr>
        </p:nvSpPr>
        <p:spPr>
          <a:xfrm>
            <a:off x="762000" y="2286000"/>
            <a:ext cx="5334000" cy="3810001"/>
          </a:xfrm>
        </p:spPr>
        <p:txBody>
          <a:bodyPr>
            <a:normAutofit/>
          </a:bodyPr>
          <a:lstStyle/>
          <a:p>
            <a:pPr>
              <a:lnSpc>
                <a:spcPct val="115000"/>
              </a:lnSpc>
            </a:pPr>
            <a:r>
              <a:rPr lang="en-US" sz="2400" dirty="0"/>
              <a:t>Although neurosurgery is a medical specialism it is still a very broad field.</a:t>
            </a:r>
          </a:p>
          <a:p>
            <a:pPr>
              <a:lnSpc>
                <a:spcPct val="115000"/>
              </a:lnSpc>
            </a:pPr>
            <a:r>
              <a:rPr lang="en-US" sz="2400" dirty="0"/>
              <a:t>Common specialization areas include: neuro-</a:t>
            </a:r>
            <a:r>
              <a:rPr lang="en-US" sz="2400" dirty="0" err="1"/>
              <a:t>oncolic</a:t>
            </a:r>
            <a:r>
              <a:rPr lang="en-US" sz="2400" dirty="0"/>
              <a:t> surgery, cerebrovascular neurosurgery, skull base neurosurgery, functional neurosurgery, and spine surgery.</a:t>
            </a:r>
          </a:p>
          <a:p>
            <a:pPr>
              <a:lnSpc>
                <a:spcPct val="115000"/>
              </a:lnSpc>
            </a:pPr>
            <a:endParaRPr lang="en-US" sz="2400" dirty="0"/>
          </a:p>
        </p:txBody>
      </p:sp>
      <p:sp>
        <p:nvSpPr>
          <p:cNvPr id="2" name="Title 1">
            <a:extLst>
              <a:ext uri="{FF2B5EF4-FFF2-40B4-BE49-F238E27FC236}">
                <a16:creationId xmlns:a16="http://schemas.microsoft.com/office/drawing/2014/main" id="{F77111A6-0764-C54A-8F21-901FF3EA5070}"/>
              </a:ext>
            </a:extLst>
          </p:cNvPr>
          <p:cNvSpPr>
            <a:spLocks noGrp="1"/>
          </p:cNvSpPr>
          <p:nvPr>
            <p:ph type="title"/>
          </p:nvPr>
        </p:nvSpPr>
        <p:spPr>
          <a:xfrm>
            <a:off x="762000" y="762000"/>
            <a:ext cx="5334000" cy="1524000"/>
          </a:xfrm>
        </p:spPr>
        <p:txBody>
          <a:bodyPr>
            <a:normAutofit/>
          </a:bodyPr>
          <a:lstStyle/>
          <a:p>
            <a:r>
              <a:rPr lang="en-US" sz="3200" dirty="0"/>
              <a:t>Specialisms inside neurosurgery</a:t>
            </a:r>
          </a:p>
        </p:txBody>
      </p:sp>
      <p:pic>
        <p:nvPicPr>
          <p:cNvPr id="7" name="Graphic 6" descr="Hospital">
            <a:extLst>
              <a:ext uri="{FF2B5EF4-FFF2-40B4-BE49-F238E27FC236}">
                <a16:creationId xmlns:a16="http://schemas.microsoft.com/office/drawing/2014/main" id="{9FF9310F-AFB5-2DCB-9392-5765E47930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58000" y="771525"/>
            <a:ext cx="5334000" cy="5334000"/>
          </a:xfrm>
          <a:prstGeom prst="rect">
            <a:avLst/>
          </a:prstGeom>
        </p:spPr>
      </p:pic>
    </p:spTree>
    <p:extLst>
      <p:ext uri="{BB962C8B-B14F-4D97-AF65-F5344CB8AC3E}">
        <p14:creationId xmlns:p14="http://schemas.microsoft.com/office/powerpoint/2010/main" val="2844149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3F3A0F6C-EB8F-4A4C-8258-23F6D815E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8352" cy="6438900"/>
          </a:xfrm>
          <a:custGeom>
            <a:avLst/>
            <a:gdLst>
              <a:gd name="connsiteX0" fmla="*/ 0 w 12198352"/>
              <a:gd name="connsiteY0" fmla="*/ 0 h 6438900"/>
              <a:gd name="connsiteX1" fmla="*/ 12198352 w 12198352"/>
              <a:gd name="connsiteY1" fmla="*/ 0 h 6438900"/>
              <a:gd name="connsiteX2" fmla="*/ 12198352 w 12198352"/>
              <a:gd name="connsiteY2" fmla="*/ 5644414 h 6438900"/>
              <a:gd name="connsiteX3" fmla="*/ 12042486 w 12198352"/>
              <a:gd name="connsiteY3" fmla="*/ 5750064 h 6438900"/>
              <a:gd name="connsiteX4" fmla="*/ 9483672 w 12198352"/>
              <a:gd name="connsiteY4" fmla="*/ 6432438 h 6438900"/>
              <a:gd name="connsiteX5" fmla="*/ 8500895 w 12198352"/>
              <a:gd name="connsiteY5" fmla="*/ 6437925 h 6438900"/>
              <a:gd name="connsiteX6" fmla="*/ 1629409 w 12198352"/>
              <a:gd name="connsiteY6" fmla="*/ 5170893 h 6438900"/>
              <a:gd name="connsiteX7" fmla="*/ 433424 w 12198352"/>
              <a:gd name="connsiteY7" fmla="*/ 4633819 h 6438900"/>
              <a:gd name="connsiteX8" fmla="*/ 0 w 12198352"/>
              <a:gd name="connsiteY8" fmla="*/ 4450771 h 643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8352" h="6438900">
                <a:moveTo>
                  <a:pt x="0" y="0"/>
                </a:moveTo>
                <a:lnTo>
                  <a:pt x="12198352" y="0"/>
                </a:lnTo>
                <a:lnTo>
                  <a:pt x="12198352" y="5644414"/>
                </a:lnTo>
                <a:lnTo>
                  <a:pt x="12042486" y="5750064"/>
                </a:lnTo>
                <a:cubicBezTo>
                  <a:pt x="11268689" y="6237466"/>
                  <a:pt x="10357585" y="6417714"/>
                  <a:pt x="9483672" y="6432438"/>
                </a:cubicBezTo>
                <a:cubicBezTo>
                  <a:pt x="9158751" y="6438062"/>
                  <a:pt x="8830819" y="6440385"/>
                  <a:pt x="8500895" y="6437925"/>
                </a:cubicBezTo>
                <a:cubicBezTo>
                  <a:pt x="6191416" y="6420695"/>
                  <a:pt x="3784289" y="6168856"/>
                  <a:pt x="1629409" y="5170893"/>
                </a:cubicBezTo>
                <a:cubicBezTo>
                  <a:pt x="1229906" y="4985892"/>
                  <a:pt x="831404" y="4807078"/>
                  <a:pt x="433424" y="4633819"/>
                </a:cubicBezTo>
                <a:lnTo>
                  <a:pt x="0" y="445077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500">
              <a:solidFill>
                <a:prstClr val="white"/>
              </a:solidFill>
              <a:latin typeface="Avenir Next LT Pro" panose="020B0504020202020204" pitchFamily="34" charset="0"/>
            </a:endParaRPr>
          </a:p>
        </p:txBody>
      </p:sp>
      <p:sp>
        <p:nvSpPr>
          <p:cNvPr id="13" name="Freeform: Shape 12">
            <a:extLst>
              <a:ext uri="{FF2B5EF4-FFF2-40B4-BE49-F238E27FC236}">
                <a16:creationId xmlns:a16="http://schemas.microsoft.com/office/drawing/2014/main" id="{6A9C92F4-A4A4-42E0-9391-C666AAED1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817925">
            <a:off x="2322363" y="-118377"/>
            <a:ext cx="7900749" cy="9821966"/>
          </a:xfrm>
          <a:custGeom>
            <a:avLst/>
            <a:gdLst>
              <a:gd name="connsiteX0" fmla="*/ 589029 w 7858893"/>
              <a:gd name="connsiteY0" fmla="*/ 9827096 h 9827096"/>
              <a:gd name="connsiteX1" fmla="*/ 0 w 7858893"/>
              <a:gd name="connsiteY1" fmla="*/ 9338053 h 9827096"/>
              <a:gd name="connsiteX2" fmla="*/ 50440 w 7858893"/>
              <a:gd name="connsiteY2" fmla="*/ 9011561 h 9827096"/>
              <a:gd name="connsiteX3" fmla="*/ 398242 w 7858893"/>
              <a:gd name="connsiteY3" fmla="*/ 7620242 h 9827096"/>
              <a:gd name="connsiteX4" fmla="*/ 6756719 w 7858893"/>
              <a:gd name="connsiteY4" fmla="*/ 593416 h 9827096"/>
              <a:gd name="connsiteX5" fmla="*/ 7642630 w 7858893"/>
              <a:gd name="connsiteY5" fmla="*/ 111525 h 9827096"/>
              <a:gd name="connsiteX6" fmla="*/ 7858893 w 7858893"/>
              <a:gd name="connsiteY6" fmla="*/ 0 h 9827096"/>
              <a:gd name="connsiteX0" fmla="*/ 589029 w 8190490"/>
              <a:gd name="connsiteY0" fmla="*/ 9787128 h 9787128"/>
              <a:gd name="connsiteX1" fmla="*/ 0 w 8190490"/>
              <a:gd name="connsiteY1" fmla="*/ 9298085 h 9787128"/>
              <a:gd name="connsiteX2" fmla="*/ 50440 w 8190490"/>
              <a:gd name="connsiteY2" fmla="*/ 8971593 h 9787128"/>
              <a:gd name="connsiteX3" fmla="*/ 398242 w 8190490"/>
              <a:gd name="connsiteY3" fmla="*/ 7580274 h 9787128"/>
              <a:gd name="connsiteX4" fmla="*/ 6756719 w 8190490"/>
              <a:gd name="connsiteY4" fmla="*/ 553448 h 9787128"/>
              <a:gd name="connsiteX5" fmla="*/ 7642630 w 8190490"/>
              <a:gd name="connsiteY5" fmla="*/ 71557 h 9787128"/>
              <a:gd name="connsiteX6" fmla="*/ 8190490 w 8190490"/>
              <a:gd name="connsiteY6" fmla="*/ 0 h 9787128"/>
              <a:gd name="connsiteX7" fmla="*/ 589029 w 8190490"/>
              <a:gd name="connsiteY7" fmla="*/ 9787128 h 9787128"/>
              <a:gd name="connsiteX0" fmla="*/ 589029 w 8281930"/>
              <a:gd name="connsiteY0" fmla="*/ 9722690 h 9722690"/>
              <a:gd name="connsiteX1" fmla="*/ 0 w 8281930"/>
              <a:gd name="connsiteY1" fmla="*/ 9233647 h 9722690"/>
              <a:gd name="connsiteX2" fmla="*/ 50440 w 8281930"/>
              <a:gd name="connsiteY2" fmla="*/ 8907155 h 9722690"/>
              <a:gd name="connsiteX3" fmla="*/ 398242 w 8281930"/>
              <a:gd name="connsiteY3" fmla="*/ 7515836 h 9722690"/>
              <a:gd name="connsiteX4" fmla="*/ 6756719 w 8281930"/>
              <a:gd name="connsiteY4" fmla="*/ 489010 h 9722690"/>
              <a:gd name="connsiteX5" fmla="*/ 7642630 w 8281930"/>
              <a:gd name="connsiteY5" fmla="*/ 7119 h 9722690"/>
              <a:gd name="connsiteX6" fmla="*/ 8281930 w 8281930"/>
              <a:gd name="connsiteY6" fmla="*/ 27002 h 9722690"/>
              <a:gd name="connsiteX0" fmla="*/ 589029 w 7911958"/>
              <a:gd name="connsiteY0" fmla="*/ 9802819 h 9802819"/>
              <a:gd name="connsiteX1" fmla="*/ 0 w 7911958"/>
              <a:gd name="connsiteY1" fmla="*/ 9313776 h 9802819"/>
              <a:gd name="connsiteX2" fmla="*/ 50440 w 7911958"/>
              <a:gd name="connsiteY2" fmla="*/ 8987284 h 9802819"/>
              <a:gd name="connsiteX3" fmla="*/ 398242 w 7911958"/>
              <a:gd name="connsiteY3" fmla="*/ 7595965 h 9802819"/>
              <a:gd name="connsiteX4" fmla="*/ 6756719 w 7911958"/>
              <a:gd name="connsiteY4" fmla="*/ 569139 h 9802819"/>
              <a:gd name="connsiteX5" fmla="*/ 7642630 w 7911958"/>
              <a:gd name="connsiteY5" fmla="*/ 87248 h 9802819"/>
              <a:gd name="connsiteX6" fmla="*/ 7911958 w 7911958"/>
              <a:gd name="connsiteY6" fmla="*/ 0 h 9802819"/>
              <a:gd name="connsiteX0" fmla="*/ 589029 w 7642630"/>
              <a:gd name="connsiteY0" fmla="*/ 9715571 h 9715571"/>
              <a:gd name="connsiteX1" fmla="*/ 0 w 7642630"/>
              <a:gd name="connsiteY1" fmla="*/ 9226528 h 9715571"/>
              <a:gd name="connsiteX2" fmla="*/ 50440 w 7642630"/>
              <a:gd name="connsiteY2" fmla="*/ 8900036 h 9715571"/>
              <a:gd name="connsiteX3" fmla="*/ 398242 w 7642630"/>
              <a:gd name="connsiteY3" fmla="*/ 7508717 h 9715571"/>
              <a:gd name="connsiteX4" fmla="*/ 6756719 w 7642630"/>
              <a:gd name="connsiteY4" fmla="*/ 481891 h 9715571"/>
              <a:gd name="connsiteX5" fmla="*/ 7642630 w 7642630"/>
              <a:gd name="connsiteY5" fmla="*/ 0 h 9715571"/>
              <a:gd name="connsiteX0" fmla="*/ 589029 w 7900749"/>
              <a:gd name="connsiteY0" fmla="*/ 9821966 h 9821966"/>
              <a:gd name="connsiteX1" fmla="*/ 0 w 7900749"/>
              <a:gd name="connsiteY1" fmla="*/ 9332923 h 9821966"/>
              <a:gd name="connsiteX2" fmla="*/ 50440 w 7900749"/>
              <a:gd name="connsiteY2" fmla="*/ 9006431 h 9821966"/>
              <a:gd name="connsiteX3" fmla="*/ 398242 w 7900749"/>
              <a:gd name="connsiteY3" fmla="*/ 7615112 h 9821966"/>
              <a:gd name="connsiteX4" fmla="*/ 6756719 w 7900749"/>
              <a:gd name="connsiteY4" fmla="*/ 588286 h 9821966"/>
              <a:gd name="connsiteX5" fmla="*/ 7900749 w 7900749"/>
              <a:gd name="connsiteY5" fmla="*/ 0 h 9821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00749" h="9821966">
                <a:moveTo>
                  <a:pt x="589029" y="9821966"/>
                </a:moveTo>
                <a:lnTo>
                  <a:pt x="0" y="9332923"/>
                </a:lnTo>
                <a:lnTo>
                  <a:pt x="50440" y="9006431"/>
                </a:lnTo>
                <a:cubicBezTo>
                  <a:pt x="119970" y="8604142"/>
                  <a:pt x="221982" y="8158814"/>
                  <a:pt x="398242" y="7615112"/>
                </a:cubicBezTo>
                <a:cubicBezTo>
                  <a:pt x="1372817" y="4608865"/>
                  <a:pt x="3887952" y="2237199"/>
                  <a:pt x="6756719" y="588286"/>
                </a:cubicBezTo>
                <a:cubicBezTo>
                  <a:pt x="6992735" y="452730"/>
                  <a:pt x="7549593" y="182994"/>
                  <a:pt x="7900749" y="0"/>
                </a:cubicBez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508EFBD3-77E1-B34D-9E86-BD7EFCBF709B}"/>
              </a:ext>
            </a:extLst>
          </p:cNvPr>
          <p:cNvSpPr>
            <a:spLocks noGrp="1"/>
          </p:cNvSpPr>
          <p:nvPr>
            <p:ph type="title"/>
          </p:nvPr>
        </p:nvSpPr>
        <p:spPr>
          <a:xfrm>
            <a:off x="718751" y="762000"/>
            <a:ext cx="3598808" cy="2286000"/>
          </a:xfrm>
        </p:spPr>
        <p:txBody>
          <a:bodyPr anchor="t">
            <a:normAutofit/>
          </a:bodyPr>
          <a:lstStyle/>
          <a:p>
            <a:r>
              <a:rPr lang="en-US" sz="3200" dirty="0">
                <a:solidFill>
                  <a:srgbClr val="FFFFFF"/>
                </a:solidFill>
              </a:rPr>
              <a:t>Summary</a:t>
            </a:r>
          </a:p>
        </p:txBody>
      </p:sp>
      <p:graphicFrame>
        <p:nvGraphicFramePr>
          <p:cNvPr id="5" name="Content Placeholder 2">
            <a:extLst>
              <a:ext uri="{FF2B5EF4-FFF2-40B4-BE49-F238E27FC236}">
                <a16:creationId xmlns:a16="http://schemas.microsoft.com/office/drawing/2014/main" id="{80A8D902-9F75-1C6D-70C7-788CACD55AF0}"/>
              </a:ext>
            </a:extLst>
          </p:cNvPr>
          <p:cNvGraphicFramePr>
            <a:graphicFrameLocks noGrp="1"/>
          </p:cNvGraphicFramePr>
          <p:nvPr>
            <p:ph idx="1"/>
            <p:extLst>
              <p:ext uri="{D42A27DB-BD31-4B8C-83A1-F6EECF244321}">
                <p14:modId xmlns:p14="http://schemas.microsoft.com/office/powerpoint/2010/main" val="2454669752"/>
              </p:ext>
            </p:extLst>
          </p:nvPr>
        </p:nvGraphicFramePr>
        <p:xfrm>
          <a:off x="4572000" y="771726"/>
          <a:ext cx="6858000" cy="4562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7349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644</Words>
  <Application>Microsoft Macintosh PowerPoint</Application>
  <PresentationFormat>Widescreen</PresentationFormat>
  <Paragraphs>47</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Avenir Next LT Pro</vt:lpstr>
      <vt:lpstr>Avenir Next LT Pro Light</vt:lpstr>
      <vt:lpstr>Calibri</vt:lpstr>
      <vt:lpstr>Sitka Subheading</vt:lpstr>
      <vt:lpstr>PebbleVTI</vt:lpstr>
      <vt:lpstr>Neurosurgery</vt:lpstr>
      <vt:lpstr>What is a neurosurgeon?</vt:lpstr>
      <vt:lpstr>Although neurosurgeons ARE surgeons…</vt:lpstr>
      <vt:lpstr>Neurologists vs Neurosurgeons</vt:lpstr>
      <vt:lpstr>Most common neurosurgery procedures in spine</vt:lpstr>
      <vt:lpstr>Most common neurosurgery procedures in brain</vt:lpstr>
      <vt:lpstr>Neurosurgical clipping and endovascular coiling</vt:lpstr>
      <vt:lpstr>Specialisms inside neurosurgery</vt:lpstr>
      <vt:lpstr>Summary</vt:lpstr>
      <vt:lpstr>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Neurosurgery</dc:title>
  <dc:creator>Nechama Giffen</dc:creator>
  <cp:lastModifiedBy>Nechama Giffen</cp:lastModifiedBy>
  <cp:revision>2</cp:revision>
  <dcterms:created xsi:type="dcterms:W3CDTF">2022-05-06T09:37:24Z</dcterms:created>
  <dcterms:modified xsi:type="dcterms:W3CDTF">2022-05-06T11:52:01Z</dcterms:modified>
</cp:coreProperties>
</file>