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 id="2147483768" r:id="rId2"/>
  </p:sldMasterIdLst>
  <p:sldIdLst>
    <p:sldId id="256" r:id="rId3"/>
    <p:sldId id="272" r:id="rId4"/>
    <p:sldId id="273" r:id="rId5"/>
    <p:sldId id="265" r:id="rId6"/>
    <p:sldId id="257" r:id="rId7"/>
    <p:sldId id="258" r:id="rId8"/>
    <p:sldId id="269" r:id="rId9"/>
    <p:sldId id="266" r:id="rId10"/>
    <p:sldId id="259" r:id="rId11"/>
    <p:sldId id="261" r:id="rId12"/>
    <p:sldId id="262"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14"/>
  </p:normalViewPr>
  <p:slideViewPr>
    <p:cSldViewPr snapToGrid="0" snapToObjects="1">
      <p:cViewPr varScale="1">
        <p:scale>
          <a:sx n="120" d="100"/>
          <a:sy n="120" d="100"/>
        </p:scale>
        <p:origin x="1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EA45D2-0BB5-7146-9E67-4549A3AEB9E6}"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382115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EA45D2-0BB5-7146-9E67-4549A3AEB9E6}" type="datetimeFigureOut">
              <a:rPr lang="en-US" smtClean="0"/>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411392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EA45D2-0BB5-7146-9E67-4549A3AEB9E6}" type="datetimeFigureOut">
              <a:rPr lang="en-US" smtClean="0"/>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2357190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FA8DA-1F23-6545-B1F9-559BF18AB5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C4E1CA-00E6-0340-A089-E031855584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7DE5EC-3A05-0444-8B14-35A863489637}"/>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5" name="Footer Placeholder 4">
            <a:extLst>
              <a:ext uri="{FF2B5EF4-FFF2-40B4-BE49-F238E27FC236}">
                <a16:creationId xmlns:a16="http://schemas.microsoft.com/office/drawing/2014/main" id="{34D565F6-20D1-4040-AB5D-53EF0246E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43BDD4-64C8-DB4D-986C-873650F16927}"/>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702481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2799-A3BF-354A-BC78-2F7BA1151D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16F9ED-536E-734B-9799-E6D72E3618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C54CA-3F99-B449-904D-AF2C117988DE}"/>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5" name="Footer Placeholder 4">
            <a:extLst>
              <a:ext uri="{FF2B5EF4-FFF2-40B4-BE49-F238E27FC236}">
                <a16:creationId xmlns:a16="http://schemas.microsoft.com/office/drawing/2014/main" id="{4C0BA88E-09D9-C248-A8BA-A373EE9DE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01125-2DD8-AE4B-BF99-032DF11C056D}"/>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3657426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D1A4B-3D15-424F-AD16-2334DC19B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EB0EBE-8B6F-1941-906F-39F8F3B13A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A67E3F-1F9C-1949-AEF3-9602A27D87F6}"/>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5" name="Footer Placeholder 4">
            <a:extLst>
              <a:ext uri="{FF2B5EF4-FFF2-40B4-BE49-F238E27FC236}">
                <a16:creationId xmlns:a16="http://schemas.microsoft.com/office/drawing/2014/main" id="{68EAE55E-9DEA-074D-8598-1F7862CD65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9DEF89-EC3C-E443-88DB-DC83D9C556E6}"/>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3930497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D4E8-30AB-FD49-800A-610277390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3E5785-2F72-5F40-AD81-34B34BC2DA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667D11-1219-6D42-A481-94114AC83B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15F584-39CA-334A-8D3C-739EDEF4CB7B}"/>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6" name="Footer Placeholder 5">
            <a:extLst>
              <a:ext uri="{FF2B5EF4-FFF2-40B4-BE49-F238E27FC236}">
                <a16:creationId xmlns:a16="http://schemas.microsoft.com/office/drawing/2014/main" id="{8DB6AAE7-6B74-514D-AC48-827E29CC58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6EE0AA-A4CC-A048-A704-CA79553441ED}"/>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125755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05C38-C075-6E4A-9D81-D66CB69D43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53E112-691F-004C-B91F-CD115CB52A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E62008-3C4D-4244-97D3-68D9B967AB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E11AED-BF79-FC49-AEB1-B434D75983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AAA169A-5ACE-A642-A8EF-025BAC35B8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AABA31-B0BF-724B-A97D-CDA2FCC45500}"/>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8" name="Footer Placeholder 7">
            <a:extLst>
              <a:ext uri="{FF2B5EF4-FFF2-40B4-BE49-F238E27FC236}">
                <a16:creationId xmlns:a16="http://schemas.microsoft.com/office/drawing/2014/main" id="{79E69F1D-16AC-A14C-9E98-292B66A0A0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2BC2F2-5804-0D43-B89E-4E1E5715CC3A}"/>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3514179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075FD-E3EC-5345-B623-436D260620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3FD668-5181-5B4C-85CF-B2A971B4F413}"/>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4" name="Footer Placeholder 3">
            <a:extLst>
              <a:ext uri="{FF2B5EF4-FFF2-40B4-BE49-F238E27FC236}">
                <a16:creationId xmlns:a16="http://schemas.microsoft.com/office/drawing/2014/main" id="{CD995E5A-D6FF-BE48-83E2-333F2DF89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122F54-D943-5345-B341-E3918204D297}"/>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677353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2EC2AA-C9F6-384F-9D87-4ABF388FE9F2}"/>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3" name="Footer Placeholder 2">
            <a:extLst>
              <a:ext uri="{FF2B5EF4-FFF2-40B4-BE49-F238E27FC236}">
                <a16:creationId xmlns:a16="http://schemas.microsoft.com/office/drawing/2014/main" id="{199CAC28-6124-2849-9F4B-B671313EE2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6A472C-DC91-074B-A6E0-84907CA6CC5E}"/>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4047484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0312A-DD0F-824F-BA20-FF16E7B9C9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CA798F-534A-0346-8F74-1B8BBD27B5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5A167F-BE16-9540-9741-4BBDB19292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538C38-379A-4D4C-90EC-BC3D89675F65}"/>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6" name="Footer Placeholder 5">
            <a:extLst>
              <a:ext uri="{FF2B5EF4-FFF2-40B4-BE49-F238E27FC236}">
                <a16:creationId xmlns:a16="http://schemas.microsoft.com/office/drawing/2014/main" id="{E211D744-694C-134C-99AA-254D3E9C97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93DCFF-E2C4-F64A-B48D-61905CDCCD5D}"/>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191191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A45D2-0BB5-7146-9E67-4549A3AEB9E6}"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2949792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37748-A0B5-984F-ADD2-C8CDCBA284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90F092-4542-0F45-B66C-EAA6DF321C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22490E-234E-0A41-9489-D04836895B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0AEEB7-C277-5945-8618-0284226118BE}"/>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6" name="Footer Placeholder 5">
            <a:extLst>
              <a:ext uri="{FF2B5EF4-FFF2-40B4-BE49-F238E27FC236}">
                <a16:creationId xmlns:a16="http://schemas.microsoft.com/office/drawing/2014/main" id="{1F9B002A-B72F-1546-A8A1-CF2499B618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4D523-817F-2648-BCF2-81E0297E1504}"/>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20748100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3AA2-A9AB-9143-ABAD-67E815ACD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F2AABF-0A7A-FE48-A216-1C067F2BD7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B2F73-62E6-E44F-B280-32EB0679C2B9}"/>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5" name="Footer Placeholder 4">
            <a:extLst>
              <a:ext uri="{FF2B5EF4-FFF2-40B4-BE49-F238E27FC236}">
                <a16:creationId xmlns:a16="http://schemas.microsoft.com/office/drawing/2014/main" id="{F767CB58-9AE3-204E-B573-7E3477A312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4A24E8-3500-8B4D-8FCD-5D6956440298}"/>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1304907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4F3185-9CB9-984B-82F7-F690DD95DC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32A166-3F6B-E54D-A57A-F541380C01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9F8F7-414F-9040-B397-44E5AB7BE8AA}"/>
              </a:ext>
            </a:extLst>
          </p:cNvPr>
          <p:cNvSpPr>
            <a:spLocks noGrp="1"/>
          </p:cNvSpPr>
          <p:nvPr>
            <p:ph type="dt" sz="half" idx="10"/>
          </p:nvPr>
        </p:nvSpPr>
        <p:spPr/>
        <p:txBody>
          <a:bodyPr/>
          <a:lstStyle/>
          <a:p>
            <a:fld id="{66EA45D2-0BB5-7146-9E67-4549A3AEB9E6}" type="datetimeFigureOut">
              <a:rPr lang="en-US" smtClean="0"/>
              <a:t>5/22/2018</a:t>
            </a:fld>
            <a:endParaRPr lang="en-US"/>
          </a:p>
        </p:txBody>
      </p:sp>
      <p:sp>
        <p:nvSpPr>
          <p:cNvPr id="5" name="Footer Placeholder 4">
            <a:extLst>
              <a:ext uri="{FF2B5EF4-FFF2-40B4-BE49-F238E27FC236}">
                <a16:creationId xmlns:a16="http://schemas.microsoft.com/office/drawing/2014/main" id="{C1CB4951-FA96-A34E-A9B4-290C1455D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9A261-AE93-C744-881D-8D59068F48C4}"/>
              </a:ext>
            </a:extLst>
          </p:cNvPr>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197652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EA45D2-0BB5-7146-9E67-4549A3AEB9E6}"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37194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6EA45D2-0BB5-7146-9E67-4549A3AEB9E6}" type="datetimeFigureOut">
              <a:rPr lang="en-US" smtClean="0"/>
              <a:t>5/22/2018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29363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66EA45D2-0BB5-7146-9E67-4549A3AEB9E6}" type="datetimeFigureOut">
              <a:rPr lang="en-US" smtClean="0"/>
              <a:t>5/22/2018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222061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66EA45D2-0BB5-7146-9E67-4549A3AEB9E6}" type="datetimeFigureOut">
              <a:rPr lang="en-US" smtClean="0"/>
              <a:t>5/22/2018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52237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6EA45D2-0BB5-7146-9E67-4549A3AEB9E6}"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730855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66EA45D2-0BB5-7146-9E67-4549A3AEB9E6}" type="datetimeFigureOut">
              <a:rPr lang="en-US" smtClean="0"/>
              <a:t>5/22/2018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2842224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66EA45D2-0BB5-7146-9E67-4549A3AEB9E6}" type="datetimeFigureOut">
              <a:rPr lang="en-US" smtClean="0"/>
              <a:t>5/22/2018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BDDF67FC-338D-5848-858B-4565E98FDDF4}" type="slidenum">
              <a:rPr lang="en-US" smtClean="0"/>
              <a:t>‹#›</a:t>
            </a:fld>
            <a:endParaRPr lang="en-US"/>
          </a:p>
        </p:txBody>
      </p:sp>
    </p:spTree>
    <p:extLst>
      <p:ext uri="{BB962C8B-B14F-4D97-AF65-F5344CB8AC3E}">
        <p14:creationId xmlns:p14="http://schemas.microsoft.com/office/powerpoint/2010/main" val="291464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6EA45D2-0BB5-7146-9E67-4549A3AEB9E6}" type="datetimeFigureOut">
              <a:rPr lang="en-US" smtClean="0"/>
              <a:t>5/22/2018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DDF67FC-338D-5848-858B-4565E98FDDF4}" type="slidenum">
              <a:rPr lang="en-US" smtClean="0"/>
              <a:t>‹#›</a:t>
            </a:fld>
            <a:endParaRPr lang="en-US"/>
          </a:p>
        </p:txBody>
      </p:sp>
    </p:spTree>
    <p:extLst>
      <p:ext uri="{BB962C8B-B14F-4D97-AF65-F5344CB8AC3E}">
        <p14:creationId xmlns:p14="http://schemas.microsoft.com/office/powerpoint/2010/main" val="29083014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2AE5C-B6B7-D04D-9254-F04CF6909B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060682-EED9-9F43-80C3-22FACEE739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26C67B-E21B-CC42-B4C8-14DE555200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A45D2-0BB5-7146-9E67-4549A3AEB9E6}" type="datetimeFigureOut">
              <a:rPr lang="en-US" smtClean="0"/>
              <a:t>5/22/2018</a:t>
            </a:fld>
            <a:endParaRPr lang="en-US"/>
          </a:p>
        </p:txBody>
      </p:sp>
      <p:sp>
        <p:nvSpPr>
          <p:cNvPr id="5" name="Footer Placeholder 4">
            <a:extLst>
              <a:ext uri="{FF2B5EF4-FFF2-40B4-BE49-F238E27FC236}">
                <a16:creationId xmlns:a16="http://schemas.microsoft.com/office/drawing/2014/main" id="{8CFF04A5-2EAF-2647-B52C-5E5827A06B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6C291B-9575-5F44-8269-0222C3A126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F67FC-338D-5848-858B-4565E98FDDF4}" type="slidenum">
              <a:rPr lang="en-US" smtClean="0"/>
              <a:t>‹#›</a:t>
            </a:fld>
            <a:endParaRPr lang="en-US"/>
          </a:p>
        </p:txBody>
      </p:sp>
    </p:spTree>
    <p:extLst>
      <p:ext uri="{BB962C8B-B14F-4D97-AF65-F5344CB8AC3E}">
        <p14:creationId xmlns:p14="http://schemas.microsoft.com/office/powerpoint/2010/main" val="64203846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C1F35-9EFA-CB46-969D-4B5FB83AED54}"/>
              </a:ext>
            </a:extLst>
          </p:cNvPr>
          <p:cNvSpPr>
            <a:spLocks noGrp="1"/>
          </p:cNvSpPr>
          <p:nvPr>
            <p:ph type="ctrTitle"/>
          </p:nvPr>
        </p:nvSpPr>
        <p:spPr>
          <a:xfrm>
            <a:off x="216408" y="1765808"/>
            <a:ext cx="8175752" cy="3255264"/>
          </a:xfrm>
        </p:spPr>
        <p:txBody>
          <a:bodyPr>
            <a:normAutofit fontScale="90000"/>
          </a:bodyPr>
          <a:lstStyle/>
          <a:p>
            <a:pPr algn="r"/>
            <a:r>
              <a:rPr lang="en-US" sz="13800" b="1" dirty="0">
                <a:latin typeface="Century Gothic" panose="020B0502020202020204" pitchFamily="34" charset="0"/>
              </a:rPr>
              <a:t>MMI Interviews</a:t>
            </a:r>
          </a:p>
        </p:txBody>
      </p:sp>
    </p:spTree>
    <p:extLst>
      <p:ext uri="{BB962C8B-B14F-4D97-AF65-F5344CB8AC3E}">
        <p14:creationId xmlns:p14="http://schemas.microsoft.com/office/powerpoint/2010/main" val="3426894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E0DC6-FAFD-804F-BCE7-B08B30F396F2}"/>
              </a:ext>
            </a:extLst>
          </p:cNvPr>
          <p:cNvSpPr>
            <a:spLocks noGrp="1"/>
          </p:cNvSpPr>
          <p:nvPr>
            <p:ph type="title"/>
          </p:nvPr>
        </p:nvSpPr>
        <p:spPr/>
        <p:txBody>
          <a:bodyPr>
            <a:normAutofit/>
          </a:bodyPr>
          <a:lstStyle/>
          <a:p>
            <a:pPr algn="ctr"/>
            <a:r>
              <a:rPr lang="en-US" sz="4000" b="1" dirty="0">
                <a:latin typeface="Century Gothic" panose="020B0502020202020204" pitchFamily="34" charset="0"/>
              </a:rPr>
              <a:t>Describe a graph</a:t>
            </a:r>
          </a:p>
        </p:txBody>
      </p:sp>
      <p:sp>
        <p:nvSpPr>
          <p:cNvPr id="3" name="Content Placeholder 2">
            <a:extLst>
              <a:ext uri="{FF2B5EF4-FFF2-40B4-BE49-F238E27FC236}">
                <a16:creationId xmlns:a16="http://schemas.microsoft.com/office/drawing/2014/main" id="{5C1EB63D-218A-CB4B-A5D4-8683EEC1275E}"/>
              </a:ext>
            </a:extLst>
          </p:cNvPr>
          <p:cNvSpPr>
            <a:spLocks noGrp="1"/>
          </p:cNvSpPr>
          <p:nvPr>
            <p:ph idx="1"/>
          </p:nvPr>
        </p:nvSpPr>
        <p:spPr/>
        <p:txBody>
          <a:bodyPr>
            <a:normAutofit/>
          </a:bodyPr>
          <a:lstStyle/>
          <a:p>
            <a:r>
              <a:rPr lang="en-US" sz="2800" dirty="0">
                <a:solidFill>
                  <a:schemeClr val="tx1"/>
                </a:solidFill>
                <a:latin typeface="Century Gothic" panose="020B0502020202020204" pitchFamily="34" charset="0"/>
              </a:rPr>
              <a:t>You don’t have to recite a perfect explanation for the graph</a:t>
            </a:r>
          </a:p>
          <a:p>
            <a:r>
              <a:rPr lang="en-US" sz="2800" dirty="0">
                <a:solidFill>
                  <a:schemeClr val="tx1"/>
                </a:solidFill>
                <a:latin typeface="Century Gothic" panose="020B0502020202020204" pitchFamily="34" charset="0"/>
              </a:rPr>
              <a:t>Speak your train of thought out loud and instead of sitting in silence while you try and work it out, explain what you are looking at and how you work out what the graph is showing </a:t>
            </a:r>
          </a:p>
          <a:p>
            <a:r>
              <a:rPr lang="en-US" sz="2800" dirty="0">
                <a:solidFill>
                  <a:schemeClr val="tx1"/>
                </a:solidFill>
                <a:latin typeface="Century Gothic" panose="020B0502020202020204" pitchFamily="34" charset="0"/>
              </a:rPr>
              <a:t>They want to see that you have good problem solving skills</a:t>
            </a:r>
          </a:p>
          <a:p>
            <a:r>
              <a:rPr lang="en-US" sz="2800" dirty="0">
                <a:solidFill>
                  <a:schemeClr val="tx1"/>
                </a:solidFill>
                <a:latin typeface="Century Gothic" panose="020B0502020202020204" pitchFamily="34" charset="0"/>
              </a:rPr>
              <a:t>Don’t be afraid to say something even if you’re not sue its correct </a:t>
            </a:r>
          </a:p>
        </p:txBody>
      </p:sp>
    </p:spTree>
    <p:extLst>
      <p:ext uri="{BB962C8B-B14F-4D97-AF65-F5344CB8AC3E}">
        <p14:creationId xmlns:p14="http://schemas.microsoft.com/office/powerpoint/2010/main" val="234177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1667-AC4E-B043-8F0D-3E97F9579D31}"/>
              </a:ext>
            </a:extLst>
          </p:cNvPr>
          <p:cNvSpPr>
            <a:spLocks noGrp="1"/>
          </p:cNvSpPr>
          <p:nvPr>
            <p:ph type="title"/>
          </p:nvPr>
        </p:nvSpPr>
        <p:spPr/>
        <p:txBody>
          <a:bodyPr>
            <a:normAutofit/>
          </a:bodyPr>
          <a:lstStyle/>
          <a:p>
            <a:pPr algn="ctr"/>
            <a:r>
              <a:rPr lang="en-US" sz="4000" b="1" dirty="0">
                <a:latin typeface="Century Gothic" panose="020B0502020202020204" pitchFamily="34" charset="0"/>
              </a:rPr>
              <a:t>Math problems </a:t>
            </a:r>
          </a:p>
        </p:txBody>
      </p:sp>
      <p:sp>
        <p:nvSpPr>
          <p:cNvPr id="3" name="Content Placeholder 2">
            <a:extLst>
              <a:ext uri="{FF2B5EF4-FFF2-40B4-BE49-F238E27FC236}">
                <a16:creationId xmlns:a16="http://schemas.microsoft.com/office/drawing/2014/main" id="{792E126F-CFE5-B545-A7C7-866481A83E63}"/>
              </a:ext>
            </a:extLst>
          </p:cNvPr>
          <p:cNvSpPr>
            <a:spLocks noGrp="1"/>
          </p:cNvSpPr>
          <p:nvPr>
            <p:ph idx="1"/>
          </p:nvPr>
        </p:nvSpPr>
        <p:spPr/>
        <p:txBody>
          <a:bodyPr>
            <a:normAutofit/>
          </a:bodyPr>
          <a:lstStyle/>
          <a:p>
            <a:r>
              <a:rPr lang="en-US" sz="2800" dirty="0">
                <a:solidFill>
                  <a:schemeClr val="tx1"/>
                </a:solidFill>
                <a:latin typeface="Century Gothic" panose="020B0502020202020204" pitchFamily="34" charset="0"/>
              </a:rPr>
              <a:t>Dosages?</a:t>
            </a:r>
          </a:p>
          <a:p>
            <a:r>
              <a:rPr lang="en-US" sz="2800" dirty="0">
                <a:solidFill>
                  <a:schemeClr val="tx1"/>
                </a:solidFill>
                <a:latin typeface="Century Gothic" panose="020B0502020202020204" pitchFamily="34" charset="0"/>
              </a:rPr>
              <a:t>The questions aren’t particularly hard or time pressured</a:t>
            </a:r>
          </a:p>
        </p:txBody>
      </p:sp>
    </p:spTree>
    <p:extLst>
      <p:ext uri="{BB962C8B-B14F-4D97-AF65-F5344CB8AC3E}">
        <p14:creationId xmlns:p14="http://schemas.microsoft.com/office/powerpoint/2010/main" val="2795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F8B0C-9D9D-2743-8DE7-7994181A7949}"/>
              </a:ext>
            </a:extLst>
          </p:cNvPr>
          <p:cNvSpPr>
            <a:spLocks noGrp="1"/>
          </p:cNvSpPr>
          <p:nvPr>
            <p:ph type="title"/>
          </p:nvPr>
        </p:nvSpPr>
        <p:spPr/>
        <p:txBody>
          <a:bodyPr>
            <a:normAutofit/>
          </a:bodyPr>
          <a:lstStyle/>
          <a:p>
            <a:pPr algn="ctr"/>
            <a:r>
              <a:rPr lang="en-US" sz="4000" b="1" dirty="0">
                <a:latin typeface="Century Gothic" panose="020B0502020202020204" pitchFamily="34" charset="0"/>
              </a:rPr>
              <a:t>Resources</a:t>
            </a:r>
            <a:br>
              <a:rPr lang="en-US" sz="4000" b="1" dirty="0">
                <a:latin typeface="Century Gothic" panose="020B0502020202020204" pitchFamily="34" charset="0"/>
              </a:rPr>
            </a:br>
            <a:endParaRPr lang="en-US" sz="4000" b="1"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7F60565E-07C2-1D43-9F46-06D743C27F8A}"/>
              </a:ext>
            </a:extLst>
          </p:cNvPr>
          <p:cNvSpPr>
            <a:spLocks noGrp="1"/>
          </p:cNvSpPr>
          <p:nvPr>
            <p:ph idx="1"/>
          </p:nvPr>
        </p:nvSpPr>
        <p:spPr>
          <a:xfrm>
            <a:off x="3844814" y="736517"/>
            <a:ext cx="7315200" cy="1472692"/>
          </a:xfrm>
        </p:spPr>
        <p:txBody>
          <a:bodyPr/>
          <a:lstStyle/>
          <a:p>
            <a:r>
              <a:rPr lang="en-US" sz="2800" dirty="0">
                <a:solidFill>
                  <a:schemeClr val="tx1"/>
                </a:solidFill>
                <a:latin typeface="Century Gothic" panose="020B0502020202020204" pitchFamily="34" charset="0"/>
              </a:rPr>
              <a:t>The medic portal</a:t>
            </a:r>
          </a:p>
          <a:p>
            <a:endParaRPr lang="en-US" dirty="0"/>
          </a:p>
          <a:p>
            <a:endParaRPr lang="en-US" dirty="0"/>
          </a:p>
        </p:txBody>
      </p:sp>
      <p:pic>
        <p:nvPicPr>
          <p:cNvPr id="5" name="Picture 4">
            <a:extLst>
              <a:ext uri="{FF2B5EF4-FFF2-40B4-BE49-F238E27FC236}">
                <a16:creationId xmlns:a16="http://schemas.microsoft.com/office/drawing/2014/main" id="{58EA3AE4-020E-564D-8222-19898814D77B}"/>
              </a:ext>
            </a:extLst>
          </p:cNvPr>
          <p:cNvPicPr>
            <a:picLocks noChangeAspect="1"/>
          </p:cNvPicPr>
          <p:nvPr/>
        </p:nvPicPr>
        <p:blipFill>
          <a:blip r:embed="rId2"/>
          <a:stretch>
            <a:fillRect/>
          </a:stretch>
        </p:blipFill>
        <p:spPr>
          <a:xfrm>
            <a:off x="3722995" y="1298360"/>
            <a:ext cx="7947985" cy="2372533"/>
          </a:xfrm>
          <a:prstGeom prst="rect">
            <a:avLst/>
          </a:prstGeom>
        </p:spPr>
      </p:pic>
      <p:pic>
        <p:nvPicPr>
          <p:cNvPr id="7" name="Picture 6">
            <a:extLst>
              <a:ext uri="{FF2B5EF4-FFF2-40B4-BE49-F238E27FC236}">
                <a16:creationId xmlns:a16="http://schemas.microsoft.com/office/drawing/2014/main" id="{B43C1913-1C64-3145-AAB8-2FC8A6EFADD9}"/>
              </a:ext>
            </a:extLst>
          </p:cNvPr>
          <p:cNvPicPr>
            <a:picLocks noChangeAspect="1"/>
          </p:cNvPicPr>
          <p:nvPr/>
        </p:nvPicPr>
        <p:blipFill>
          <a:blip r:embed="rId3"/>
          <a:stretch>
            <a:fillRect/>
          </a:stretch>
        </p:blipFill>
        <p:spPr>
          <a:xfrm>
            <a:off x="3552875" y="3670893"/>
            <a:ext cx="7899079" cy="2495991"/>
          </a:xfrm>
          <a:prstGeom prst="rect">
            <a:avLst/>
          </a:prstGeom>
        </p:spPr>
      </p:pic>
    </p:spTree>
    <p:extLst>
      <p:ext uri="{BB962C8B-B14F-4D97-AF65-F5344CB8AC3E}">
        <p14:creationId xmlns:p14="http://schemas.microsoft.com/office/powerpoint/2010/main" val="331093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843755-EC48-954F-8E20-27F2D21F153D}"/>
              </a:ext>
            </a:extLst>
          </p:cNvPr>
          <p:cNvSpPr>
            <a:spLocks noGrp="1"/>
          </p:cNvSpPr>
          <p:nvPr>
            <p:ph idx="1"/>
          </p:nvPr>
        </p:nvSpPr>
        <p:spPr>
          <a:xfrm>
            <a:off x="629256" y="780470"/>
            <a:ext cx="10515600" cy="5315529"/>
          </a:xfrm>
        </p:spPr>
        <p:txBody>
          <a:bodyPr anchor="ctr">
            <a:normAutofit/>
          </a:bodyPr>
          <a:lstStyle/>
          <a:p>
            <a:pPr>
              <a:buClr>
                <a:srgbClr val="45BAD3"/>
              </a:buClr>
              <a:buSzPct val="100000"/>
            </a:pPr>
            <a:r>
              <a:rPr lang="en-US" dirty="0">
                <a:latin typeface="Century Gothic" panose="020B0502020202020204" pitchFamily="34" charset="0"/>
              </a:rPr>
              <a:t>positive body language</a:t>
            </a:r>
          </a:p>
          <a:p>
            <a:pPr>
              <a:buClr>
                <a:srgbClr val="45BAD3"/>
              </a:buClr>
              <a:buSzPct val="100000"/>
            </a:pPr>
            <a:r>
              <a:rPr lang="en-US" dirty="0">
                <a:latin typeface="Century Gothic" panose="020B0502020202020204" pitchFamily="34" charset="0"/>
              </a:rPr>
              <a:t>Smile </a:t>
            </a:r>
          </a:p>
          <a:p>
            <a:pPr>
              <a:buClr>
                <a:srgbClr val="45BAD3"/>
              </a:buClr>
              <a:buSzPct val="100000"/>
            </a:pPr>
            <a:r>
              <a:rPr lang="en-US" dirty="0">
                <a:latin typeface="Century Gothic" panose="020B0502020202020204" pitchFamily="34" charset="0"/>
              </a:rPr>
              <a:t>For each station it is worth considering which aspects of medicine or character traits of a doctor they are assessing so you can make sure that you demonstrate it to them</a:t>
            </a:r>
          </a:p>
          <a:p>
            <a:pPr>
              <a:buClr>
                <a:srgbClr val="45BAD3"/>
              </a:buClr>
              <a:buSzPct val="100000"/>
            </a:pPr>
            <a:r>
              <a:rPr lang="en-US" dirty="0">
                <a:latin typeface="Century Gothic" panose="020B0502020202020204" pitchFamily="34" charset="0"/>
              </a:rPr>
              <a:t>Instead of telling them that you are good at something, you can give an example of something you have done which can allow them to reach that conclusion about you themselves </a:t>
            </a:r>
          </a:p>
          <a:p>
            <a:pPr>
              <a:buClr>
                <a:srgbClr val="45BAD3"/>
              </a:buClr>
              <a:buSzPct val="100000"/>
            </a:pPr>
            <a:endParaRPr lang="en-US" dirty="0"/>
          </a:p>
        </p:txBody>
      </p:sp>
    </p:spTree>
    <p:extLst>
      <p:ext uri="{BB962C8B-B14F-4D97-AF65-F5344CB8AC3E}">
        <p14:creationId xmlns:p14="http://schemas.microsoft.com/office/powerpoint/2010/main" val="1763309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843755-EC48-954F-8E20-27F2D21F153D}"/>
              </a:ext>
            </a:extLst>
          </p:cNvPr>
          <p:cNvSpPr>
            <a:spLocks noGrp="1"/>
          </p:cNvSpPr>
          <p:nvPr>
            <p:ph idx="1"/>
          </p:nvPr>
        </p:nvSpPr>
        <p:spPr>
          <a:xfrm>
            <a:off x="629256" y="780470"/>
            <a:ext cx="10515600" cy="5315529"/>
          </a:xfrm>
        </p:spPr>
        <p:txBody>
          <a:bodyPr anchor="ctr">
            <a:normAutofit/>
          </a:bodyPr>
          <a:lstStyle/>
          <a:p>
            <a:pPr>
              <a:buClr>
                <a:srgbClr val="45BAD3"/>
              </a:buClr>
              <a:buSzPct val="100000"/>
            </a:pPr>
            <a:r>
              <a:rPr lang="en-US" sz="2800" dirty="0">
                <a:solidFill>
                  <a:schemeClr val="tx1"/>
                </a:solidFill>
                <a:latin typeface="Century Gothic" panose="020B0502020202020204" pitchFamily="34" charset="0"/>
              </a:rPr>
              <a:t>Why do you want to be a doctor?</a:t>
            </a:r>
          </a:p>
          <a:p>
            <a:pPr>
              <a:buClr>
                <a:srgbClr val="45BAD3"/>
              </a:buClr>
              <a:buSzPct val="100000"/>
            </a:pPr>
            <a:r>
              <a:rPr lang="en-US" sz="2800" dirty="0">
                <a:solidFill>
                  <a:schemeClr val="tx1"/>
                </a:solidFill>
                <a:latin typeface="Century Gothic" panose="020B0502020202020204" pitchFamily="34" charset="0"/>
              </a:rPr>
              <a:t>Do you have a good understanding about the roles of a doctor </a:t>
            </a:r>
          </a:p>
          <a:p>
            <a:pPr>
              <a:buClr>
                <a:srgbClr val="45BAD3"/>
              </a:buClr>
              <a:buSzPct val="100000"/>
            </a:pPr>
            <a:endParaRPr lang="en-US" sz="2800" dirty="0">
              <a:solidFill>
                <a:schemeClr val="tx1"/>
              </a:solidFill>
              <a:latin typeface="Century Gothic" panose="020B0502020202020204" pitchFamily="34" charset="0"/>
            </a:endParaRPr>
          </a:p>
          <a:p>
            <a:pPr lvl="1">
              <a:buClr>
                <a:srgbClr val="45BAD3"/>
              </a:buClr>
              <a:buSzPct val="100000"/>
            </a:pPr>
            <a:r>
              <a:rPr lang="en-US" sz="2800" dirty="0">
                <a:solidFill>
                  <a:schemeClr val="tx1"/>
                </a:solidFill>
                <a:latin typeface="Century Gothic" panose="020B0502020202020204" pitchFamily="34" charset="0"/>
              </a:rPr>
              <a:t>Motivation</a:t>
            </a:r>
          </a:p>
          <a:p>
            <a:pPr lvl="1">
              <a:buClr>
                <a:srgbClr val="45BAD3"/>
              </a:buClr>
              <a:buSzPct val="100000"/>
            </a:pPr>
            <a:r>
              <a:rPr lang="en-US" sz="2800" dirty="0">
                <a:solidFill>
                  <a:schemeClr val="tx1"/>
                </a:solidFill>
                <a:latin typeface="Century Gothic" panose="020B0502020202020204" pitchFamily="34" charset="0"/>
              </a:rPr>
              <a:t>Resilience </a:t>
            </a:r>
          </a:p>
          <a:p>
            <a:pPr lvl="1">
              <a:buClr>
                <a:srgbClr val="45BAD3"/>
              </a:buClr>
              <a:buSzPct val="100000"/>
            </a:pPr>
            <a:r>
              <a:rPr lang="en-US" sz="2800" dirty="0">
                <a:solidFill>
                  <a:schemeClr val="tx1"/>
                </a:solidFill>
                <a:latin typeface="Century Gothic" panose="020B0502020202020204" pitchFamily="34" charset="0"/>
              </a:rPr>
              <a:t>Empathy </a:t>
            </a:r>
          </a:p>
          <a:p>
            <a:pPr lvl="1">
              <a:buClr>
                <a:srgbClr val="45BAD3"/>
              </a:buClr>
              <a:buSzPct val="100000"/>
            </a:pPr>
            <a:r>
              <a:rPr lang="en-US" sz="2800" dirty="0">
                <a:solidFill>
                  <a:schemeClr val="tx1"/>
                </a:solidFill>
                <a:latin typeface="Century Gothic" panose="020B0502020202020204" pitchFamily="34" charset="0"/>
              </a:rPr>
              <a:t>Teamwork skills</a:t>
            </a:r>
          </a:p>
        </p:txBody>
      </p:sp>
    </p:spTree>
    <p:extLst>
      <p:ext uri="{BB962C8B-B14F-4D97-AF65-F5344CB8AC3E}">
        <p14:creationId xmlns:p14="http://schemas.microsoft.com/office/powerpoint/2010/main" val="400317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59971-2565-6743-A162-8469A1063692}"/>
              </a:ext>
            </a:extLst>
          </p:cNvPr>
          <p:cNvSpPr>
            <a:spLocks noGrp="1"/>
          </p:cNvSpPr>
          <p:nvPr>
            <p:ph type="title"/>
          </p:nvPr>
        </p:nvSpPr>
        <p:spPr/>
        <p:txBody>
          <a:bodyPr>
            <a:normAutofit/>
          </a:bodyPr>
          <a:lstStyle/>
          <a:p>
            <a:pPr algn="ctr"/>
            <a:r>
              <a:rPr lang="en-US" sz="4000" b="1" dirty="0">
                <a:latin typeface="Century Gothic" panose="020B0502020202020204" pitchFamily="34" charset="0"/>
              </a:rPr>
              <a:t>Why this University?</a:t>
            </a:r>
          </a:p>
        </p:txBody>
      </p:sp>
      <p:sp>
        <p:nvSpPr>
          <p:cNvPr id="3" name="Content Placeholder 2">
            <a:extLst>
              <a:ext uri="{FF2B5EF4-FFF2-40B4-BE49-F238E27FC236}">
                <a16:creationId xmlns:a16="http://schemas.microsoft.com/office/drawing/2014/main" id="{9006C140-C617-0342-AD0B-2695EB0BA723}"/>
              </a:ext>
            </a:extLst>
          </p:cNvPr>
          <p:cNvSpPr>
            <a:spLocks noGrp="1"/>
          </p:cNvSpPr>
          <p:nvPr>
            <p:ph idx="1"/>
          </p:nvPr>
        </p:nvSpPr>
        <p:spPr/>
        <p:txBody>
          <a:bodyPr/>
          <a:lstStyle/>
          <a:p>
            <a:r>
              <a:rPr lang="en-US" sz="2800" dirty="0">
                <a:solidFill>
                  <a:schemeClr val="tx1"/>
                </a:solidFill>
                <a:latin typeface="Century Gothic" panose="020B0502020202020204" pitchFamily="34" charset="0"/>
              </a:rPr>
              <a:t>How they teach (PBL/traditional </a:t>
            </a:r>
            <a:r>
              <a:rPr lang="en-US" sz="2800" dirty="0" err="1">
                <a:solidFill>
                  <a:schemeClr val="tx1"/>
                </a:solidFill>
                <a:latin typeface="Century Gothic" panose="020B0502020202020204" pitchFamily="34" charset="0"/>
              </a:rPr>
              <a:t>etc</a:t>
            </a:r>
            <a:r>
              <a:rPr lang="en-US" sz="2800" dirty="0">
                <a:solidFill>
                  <a:schemeClr val="tx1"/>
                </a:solidFill>
                <a:latin typeface="Century Gothic" panose="020B0502020202020204" pitchFamily="34" charset="0"/>
              </a:rPr>
              <a:t>)</a:t>
            </a:r>
          </a:p>
          <a:p>
            <a:r>
              <a:rPr lang="en-US" sz="2800" dirty="0">
                <a:solidFill>
                  <a:schemeClr val="tx1"/>
                </a:solidFill>
                <a:latin typeface="Century Gothic" panose="020B0502020202020204" pitchFamily="34" charset="0"/>
              </a:rPr>
              <a:t>How the course is split up</a:t>
            </a:r>
          </a:p>
          <a:p>
            <a:r>
              <a:rPr lang="en-US" sz="2800" dirty="0">
                <a:solidFill>
                  <a:schemeClr val="tx1"/>
                </a:solidFill>
                <a:latin typeface="Century Gothic" panose="020B0502020202020204" pitchFamily="34" charset="0"/>
              </a:rPr>
              <a:t>Clinical exposure</a:t>
            </a:r>
          </a:p>
          <a:p>
            <a:r>
              <a:rPr lang="en-US" sz="2800" dirty="0">
                <a:solidFill>
                  <a:schemeClr val="tx1"/>
                </a:solidFill>
                <a:latin typeface="Century Gothic" panose="020B0502020202020204" pitchFamily="34" charset="0"/>
              </a:rPr>
              <a:t>What is special about this university </a:t>
            </a:r>
          </a:p>
          <a:p>
            <a:endParaRPr lang="en-US" sz="2800" dirty="0">
              <a:solidFill>
                <a:schemeClr val="tx1"/>
              </a:solidFill>
              <a:latin typeface="Century Gothic" panose="020B0502020202020204" pitchFamily="34" charset="0"/>
            </a:endParaRPr>
          </a:p>
          <a:p>
            <a:pPr marL="0" indent="0">
              <a:buNone/>
            </a:pPr>
            <a:r>
              <a:rPr lang="en-US" sz="2800" dirty="0">
                <a:solidFill>
                  <a:schemeClr val="tx1"/>
                </a:solidFill>
                <a:latin typeface="Century Gothic" panose="020B0502020202020204" pitchFamily="34" charset="0"/>
              </a:rPr>
              <a:t>It may be worthwhile speaking to someone who studies in the university now</a:t>
            </a:r>
          </a:p>
          <a:p>
            <a:endParaRPr lang="en-US" dirty="0"/>
          </a:p>
        </p:txBody>
      </p:sp>
    </p:spTree>
    <p:extLst>
      <p:ext uri="{BB962C8B-B14F-4D97-AF65-F5344CB8AC3E}">
        <p14:creationId xmlns:p14="http://schemas.microsoft.com/office/powerpoint/2010/main" val="1331162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0D9A7-ED7D-3D41-A4BD-EF63DF4C2FE9}"/>
              </a:ext>
            </a:extLst>
          </p:cNvPr>
          <p:cNvSpPr>
            <a:spLocks noGrp="1"/>
          </p:cNvSpPr>
          <p:nvPr>
            <p:ph type="title"/>
          </p:nvPr>
        </p:nvSpPr>
        <p:spPr/>
        <p:txBody>
          <a:bodyPr>
            <a:normAutofit/>
          </a:bodyPr>
          <a:lstStyle/>
          <a:p>
            <a:pPr algn="ctr"/>
            <a:r>
              <a:rPr lang="en-US" sz="4000" b="1" dirty="0">
                <a:latin typeface="Century Gothic" panose="020B0502020202020204" pitchFamily="34" charset="0"/>
              </a:rPr>
              <a:t>The NHS</a:t>
            </a:r>
          </a:p>
        </p:txBody>
      </p:sp>
      <p:sp>
        <p:nvSpPr>
          <p:cNvPr id="3" name="Content Placeholder 2">
            <a:extLst>
              <a:ext uri="{FF2B5EF4-FFF2-40B4-BE49-F238E27FC236}">
                <a16:creationId xmlns:a16="http://schemas.microsoft.com/office/drawing/2014/main" id="{423E3428-6D5D-A94A-B621-7B3877D838F5}"/>
              </a:ext>
            </a:extLst>
          </p:cNvPr>
          <p:cNvSpPr>
            <a:spLocks noGrp="1"/>
          </p:cNvSpPr>
          <p:nvPr>
            <p:ph idx="1"/>
          </p:nvPr>
        </p:nvSpPr>
        <p:spPr/>
        <p:txBody>
          <a:bodyPr/>
          <a:lstStyle/>
          <a:p>
            <a:r>
              <a:rPr lang="en-US" sz="2800" dirty="0">
                <a:solidFill>
                  <a:schemeClr val="tx1"/>
                </a:solidFill>
                <a:latin typeface="Century Gothic" panose="020B0502020202020204" pitchFamily="34" charset="0"/>
              </a:rPr>
              <a:t>What kind of values are important in the NHS?</a:t>
            </a:r>
          </a:p>
          <a:p>
            <a:r>
              <a:rPr lang="en-US" sz="2800" dirty="0">
                <a:solidFill>
                  <a:schemeClr val="tx1"/>
                </a:solidFill>
                <a:latin typeface="Century Gothic" panose="020B0502020202020204" pitchFamily="34" charset="0"/>
              </a:rPr>
              <a:t>How does the NHS work?</a:t>
            </a:r>
          </a:p>
          <a:p>
            <a:r>
              <a:rPr lang="en-US" sz="2800" dirty="0">
                <a:solidFill>
                  <a:schemeClr val="tx1"/>
                </a:solidFill>
                <a:latin typeface="Century Gothic" panose="020B0502020202020204" pitchFamily="34" charset="0"/>
              </a:rPr>
              <a:t>What are the challenges facing the NHS?</a:t>
            </a:r>
          </a:p>
          <a:p>
            <a:r>
              <a:rPr lang="en-US" sz="2800" dirty="0">
                <a:solidFill>
                  <a:schemeClr val="tx1"/>
                </a:solidFill>
                <a:latin typeface="Century Gothic" panose="020B0502020202020204" pitchFamily="34" charset="0"/>
              </a:rPr>
              <a:t>Keep on top of current NHS hot topics </a:t>
            </a:r>
          </a:p>
          <a:p>
            <a:endParaRPr lang="en-US" dirty="0"/>
          </a:p>
          <a:p>
            <a:endParaRPr lang="en-US" dirty="0"/>
          </a:p>
          <a:p>
            <a:endParaRPr lang="en-US" dirty="0"/>
          </a:p>
        </p:txBody>
      </p:sp>
    </p:spTree>
    <p:extLst>
      <p:ext uri="{BB962C8B-B14F-4D97-AF65-F5344CB8AC3E}">
        <p14:creationId xmlns:p14="http://schemas.microsoft.com/office/powerpoint/2010/main" val="210174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44BA-6C79-984D-ABA2-DAD3EC1D0353}"/>
              </a:ext>
            </a:extLst>
          </p:cNvPr>
          <p:cNvSpPr>
            <a:spLocks noGrp="1"/>
          </p:cNvSpPr>
          <p:nvPr>
            <p:ph type="title"/>
          </p:nvPr>
        </p:nvSpPr>
        <p:spPr>
          <a:xfrm>
            <a:off x="838200" y="166343"/>
            <a:ext cx="10515600" cy="1325563"/>
          </a:xfrm>
        </p:spPr>
        <p:txBody>
          <a:bodyPr/>
          <a:lstStyle/>
          <a:p>
            <a:pPr algn="ctr"/>
            <a:r>
              <a:rPr lang="en-US" dirty="0"/>
              <a:t>Ethics</a:t>
            </a:r>
          </a:p>
        </p:txBody>
      </p:sp>
      <p:sp>
        <p:nvSpPr>
          <p:cNvPr id="3" name="Content Placeholder 2">
            <a:extLst>
              <a:ext uri="{FF2B5EF4-FFF2-40B4-BE49-F238E27FC236}">
                <a16:creationId xmlns:a16="http://schemas.microsoft.com/office/drawing/2014/main" id="{256BF0D1-3F30-EF46-B7C5-1F1B1550A89E}"/>
              </a:ext>
            </a:extLst>
          </p:cNvPr>
          <p:cNvSpPr>
            <a:spLocks noGrp="1"/>
          </p:cNvSpPr>
          <p:nvPr>
            <p:ph idx="1"/>
          </p:nvPr>
        </p:nvSpPr>
        <p:spPr>
          <a:xfrm>
            <a:off x="3556000" y="1210276"/>
            <a:ext cx="7797800" cy="4351338"/>
          </a:xfrm>
        </p:spPr>
        <p:txBody>
          <a:bodyPr>
            <a:normAutofit lnSpcReduction="10000"/>
          </a:bodyPr>
          <a:lstStyle/>
          <a:p>
            <a:r>
              <a:rPr lang="en-US" dirty="0">
                <a:solidFill>
                  <a:schemeClr val="tx1"/>
                </a:solidFill>
                <a:latin typeface="Century Gothic" panose="020B0502020202020204" pitchFamily="34" charset="0"/>
              </a:rPr>
              <a:t>The 4 pillars of ethics </a:t>
            </a:r>
          </a:p>
          <a:p>
            <a:r>
              <a:rPr lang="en-US" dirty="0">
                <a:solidFill>
                  <a:schemeClr val="tx1"/>
                </a:solidFill>
                <a:latin typeface="Century Gothic" panose="020B0502020202020204" pitchFamily="34" charset="0"/>
              </a:rPr>
              <a:t>Read the good medical practice </a:t>
            </a:r>
          </a:p>
          <a:p>
            <a:r>
              <a:rPr lang="en-US" dirty="0">
                <a:solidFill>
                  <a:schemeClr val="tx1"/>
                </a:solidFill>
                <a:latin typeface="Century Gothic" panose="020B0502020202020204" pitchFamily="34" charset="0"/>
              </a:rPr>
              <a:t>You should never make blanket statements</a:t>
            </a:r>
          </a:p>
          <a:p>
            <a:r>
              <a:rPr lang="en-US" dirty="0">
                <a:solidFill>
                  <a:schemeClr val="tx1"/>
                </a:solidFill>
                <a:latin typeface="Century Gothic" panose="020B0502020202020204" pitchFamily="34" charset="0"/>
              </a:rPr>
              <a:t>You should show how you can weigh up both sides of an argument and come to a well informed conclusion</a:t>
            </a:r>
          </a:p>
          <a:p>
            <a:r>
              <a:rPr lang="en-US" dirty="0">
                <a:solidFill>
                  <a:schemeClr val="tx1"/>
                </a:solidFill>
                <a:latin typeface="Century Gothic" panose="020B0502020202020204" pitchFamily="34" charset="0"/>
              </a:rPr>
              <a:t>they aren’t looking for a correct answer, they want to see that you have the ability to efficiently evaluate a scenario </a:t>
            </a:r>
          </a:p>
          <a:p>
            <a:r>
              <a:rPr lang="en-US" dirty="0">
                <a:solidFill>
                  <a:schemeClr val="tx1"/>
                </a:solidFill>
                <a:latin typeface="Century Gothic" panose="020B0502020202020204" pitchFamily="34" charset="0"/>
              </a:rPr>
              <a:t>If the interviewer questions you, you don’t have to stick to your opinion or assume you were wrong, they probably just want you to further your answer</a:t>
            </a:r>
          </a:p>
          <a:p>
            <a:r>
              <a:rPr lang="en-US" dirty="0">
                <a:solidFill>
                  <a:schemeClr val="tx1"/>
                </a:solidFill>
                <a:latin typeface="Century Gothic" panose="020B0502020202020204" pitchFamily="34" charset="0"/>
              </a:rPr>
              <a:t>You can confidently reevaluate previous statements you have made, don’t feel like you have to stick to something if you think it was wrong </a:t>
            </a:r>
          </a:p>
        </p:txBody>
      </p:sp>
      <p:sp>
        <p:nvSpPr>
          <p:cNvPr id="4" name="Title 1">
            <a:extLst>
              <a:ext uri="{FF2B5EF4-FFF2-40B4-BE49-F238E27FC236}">
                <a16:creationId xmlns:a16="http://schemas.microsoft.com/office/drawing/2014/main" id="{7FDB9D45-F5C0-BB48-9B25-7FA5E56A4208}"/>
              </a:ext>
            </a:extLst>
          </p:cNvPr>
          <p:cNvSpPr txBox="1">
            <a:spLocks/>
          </p:cNvSpPr>
          <p:nvPr/>
        </p:nvSpPr>
        <p:spPr>
          <a:xfrm>
            <a:off x="252919" y="1123837"/>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4000" b="1" dirty="0">
                <a:latin typeface="Century Gothic" panose="020B0502020202020204" pitchFamily="34" charset="0"/>
              </a:rPr>
              <a:t>Ethics </a:t>
            </a:r>
          </a:p>
        </p:txBody>
      </p:sp>
    </p:spTree>
    <p:extLst>
      <p:ext uri="{BB962C8B-B14F-4D97-AF65-F5344CB8AC3E}">
        <p14:creationId xmlns:p14="http://schemas.microsoft.com/office/powerpoint/2010/main" val="133761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91C05C-F451-394E-B15B-9DA4C2CABB3C}"/>
              </a:ext>
            </a:extLst>
          </p:cNvPr>
          <p:cNvSpPr>
            <a:spLocks noGrp="1"/>
          </p:cNvSpPr>
          <p:nvPr>
            <p:ph idx="1"/>
          </p:nvPr>
        </p:nvSpPr>
        <p:spPr>
          <a:xfrm>
            <a:off x="3217332" y="622116"/>
            <a:ext cx="6815667" cy="5520980"/>
          </a:xfrm>
        </p:spPr>
        <p:txBody>
          <a:bodyPr>
            <a:normAutofit lnSpcReduction="10000"/>
          </a:bodyPr>
          <a:lstStyle/>
          <a:p>
            <a:r>
              <a:rPr lang="en-US" dirty="0">
                <a:latin typeface="Century Gothic" panose="020B0502020202020204" pitchFamily="34" charset="0"/>
              </a:rPr>
              <a:t>Euthanasia</a:t>
            </a:r>
          </a:p>
          <a:p>
            <a:r>
              <a:rPr lang="en-US" dirty="0">
                <a:latin typeface="Century Gothic" panose="020B0502020202020204" pitchFamily="34" charset="0"/>
              </a:rPr>
              <a:t>Abortion</a:t>
            </a:r>
          </a:p>
          <a:p>
            <a:r>
              <a:rPr lang="en-US" dirty="0">
                <a:latin typeface="Century Gothic" panose="020B0502020202020204" pitchFamily="34" charset="0"/>
              </a:rPr>
              <a:t>Organ donation</a:t>
            </a:r>
          </a:p>
          <a:p>
            <a:r>
              <a:rPr lang="en-US" dirty="0">
                <a:latin typeface="Century Gothic" panose="020B0502020202020204" pitchFamily="34" charset="0"/>
              </a:rPr>
              <a:t>Consent</a:t>
            </a:r>
          </a:p>
          <a:p>
            <a:r>
              <a:rPr lang="en-US" dirty="0">
                <a:solidFill>
                  <a:srgbClr val="FF0000"/>
                </a:solidFill>
                <a:latin typeface="Century Gothic" panose="020B0502020202020204" pitchFamily="34" charset="0"/>
              </a:rPr>
              <a:t>Confidentially </a:t>
            </a:r>
          </a:p>
          <a:p>
            <a:r>
              <a:rPr lang="en-US" dirty="0">
                <a:latin typeface="Century Gothic" panose="020B0502020202020204" pitchFamily="34" charset="0"/>
              </a:rPr>
              <a:t>Doctor-patient relationship</a:t>
            </a:r>
          </a:p>
          <a:p>
            <a:r>
              <a:rPr lang="en-US" dirty="0">
                <a:latin typeface="Century Gothic" panose="020B0502020202020204" pitchFamily="34" charset="0"/>
              </a:rPr>
              <a:t>Providing treatment for people with ‘self inflicted conditions’</a:t>
            </a:r>
          </a:p>
          <a:p>
            <a:r>
              <a:rPr lang="en-US" dirty="0">
                <a:latin typeface="Century Gothic" panose="020B0502020202020204" pitchFamily="34" charset="0"/>
              </a:rPr>
              <a:t>Strike </a:t>
            </a:r>
          </a:p>
          <a:p>
            <a:r>
              <a:rPr lang="en-US" dirty="0">
                <a:latin typeface="Century Gothic" panose="020B0502020202020204" pitchFamily="34" charset="0"/>
              </a:rPr>
              <a:t>Malpractice</a:t>
            </a:r>
          </a:p>
          <a:p>
            <a:r>
              <a:rPr lang="en-US" dirty="0">
                <a:latin typeface="Century Gothic" panose="020B0502020202020204" pitchFamily="34" charset="0"/>
              </a:rPr>
              <a:t>Illegal drugs </a:t>
            </a:r>
          </a:p>
          <a:p>
            <a:r>
              <a:rPr lang="en-US" dirty="0">
                <a:solidFill>
                  <a:srgbClr val="FF0000"/>
                </a:solidFill>
                <a:latin typeface="Century Gothic" panose="020B0502020202020204" pitchFamily="34" charset="0"/>
              </a:rPr>
              <a:t>Patient safety </a:t>
            </a:r>
          </a:p>
          <a:p>
            <a:endParaRPr lang="en-US" dirty="0"/>
          </a:p>
        </p:txBody>
      </p:sp>
    </p:spTree>
    <p:extLst>
      <p:ext uri="{BB962C8B-B14F-4D97-AF65-F5344CB8AC3E}">
        <p14:creationId xmlns:p14="http://schemas.microsoft.com/office/powerpoint/2010/main" val="111688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D53BD-3744-6742-8C48-D309B1B9572A}"/>
              </a:ext>
            </a:extLst>
          </p:cNvPr>
          <p:cNvSpPr>
            <a:spLocks noGrp="1"/>
          </p:cNvSpPr>
          <p:nvPr>
            <p:ph type="title"/>
          </p:nvPr>
        </p:nvSpPr>
        <p:spPr/>
        <p:txBody>
          <a:bodyPr>
            <a:normAutofit/>
          </a:bodyPr>
          <a:lstStyle/>
          <a:p>
            <a:pPr algn="ctr"/>
            <a:r>
              <a:rPr lang="en-US" sz="4000" b="1" dirty="0">
                <a:latin typeface="Century Gothic" panose="020B0502020202020204" pitchFamily="34" charset="0"/>
              </a:rPr>
              <a:t>Work Experience </a:t>
            </a:r>
          </a:p>
        </p:txBody>
      </p:sp>
      <p:sp>
        <p:nvSpPr>
          <p:cNvPr id="3" name="Content Placeholder 2">
            <a:extLst>
              <a:ext uri="{FF2B5EF4-FFF2-40B4-BE49-F238E27FC236}">
                <a16:creationId xmlns:a16="http://schemas.microsoft.com/office/drawing/2014/main" id="{7F4B8615-BBD7-CF40-86ED-E1A8A5441F52}"/>
              </a:ext>
            </a:extLst>
          </p:cNvPr>
          <p:cNvSpPr>
            <a:spLocks noGrp="1"/>
          </p:cNvSpPr>
          <p:nvPr>
            <p:ph idx="1"/>
          </p:nvPr>
        </p:nvSpPr>
        <p:spPr>
          <a:xfrm>
            <a:off x="3716868" y="864108"/>
            <a:ext cx="7315200" cy="5120640"/>
          </a:xfrm>
        </p:spPr>
        <p:txBody>
          <a:bodyPr/>
          <a:lstStyle/>
          <a:p>
            <a:r>
              <a:rPr lang="en-US" sz="2800" dirty="0">
                <a:solidFill>
                  <a:schemeClr val="tx1"/>
                </a:solidFill>
              </a:rPr>
              <a:t>Keep a record of your work experience</a:t>
            </a:r>
          </a:p>
          <a:p>
            <a:r>
              <a:rPr lang="en-US" sz="2800" dirty="0">
                <a:solidFill>
                  <a:schemeClr val="tx1"/>
                </a:solidFill>
              </a:rPr>
              <a:t>Have examples of something that you learned (not just a procedure but empathy/motivation/ethical awareness </a:t>
            </a:r>
            <a:r>
              <a:rPr lang="en-US" sz="2800" dirty="0" err="1">
                <a:solidFill>
                  <a:schemeClr val="tx1"/>
                </a:solidFill>
              </a:rPr>
              <a:t>etc</a:t>
            </a:r>
            <a:r>
              <a:rPr lang="en-US" sz="2800" dirty="0">
                <a:solidFill>
                  <a:schemeClr val="tx1"/>
                </a:solidFill>
              </a:rPr>
              <a:t>)</a:t>
            </a:r>
          </a:p>
          <a:p>
            <a:r>
              <a:rPr lang="en-US" sz="2800" dirty="0">
                <a:solidFill>
                  <a:schemeClr val="tx1"/>
                </a:solidFill>
              </a:rPr>
              <a:t>You should have an awareness of the vastness of the medical profession and not just limit your future to what you saw </a:t>
            </a:r>
          </a:p>
          <a:p>
            <a:r>
              <a:rPr lang="en-US" sz="2800" dirty="0">
                <a:solidFill>
                  <a:schemeClr val="tx1"/>
                </a:solidFill>
              </a:rPr>
              <a:t>They don’t want to hear a list of where you went and what you saw, they want to know what </a:t>
            </a:r>
            <a:r>
              <a:rPr lang="en-US" sz="2800" b="1" dirty="0">
                <a:solidFill>
                  <a:schemeClr val="tx1"/>
                </a:solidFill>
              </a:rPr>
              <a:t>you</a:t>
            </a:r>
            <a:r>
              <a:rPr lang="en-US" sz="2800" dirty="0">
                <a:solidFill>
                  <a:schemeClr val="tx1"/>
                </a:solidFill>
              </a:rPr>
              <a:t> learnt, and how your opinions developed as a result of that </a:t>
            </a:r>
            <a:endParaRPr lang="en-US" dirty="0"/>
          </a:p>
        </p:txBody>
      </p:sp>
    </p:spTree>
    <p:extLst>
      <p:ext uri="{BB962C8B-B14F-4D97-AF65-F5344CB8AC3E}">
        <p14:creationId xmlns:p14="http://schemas.microsoft.com/office/powerpoint/2010/main" val="33303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55A4F-75C5-8048-88CE-606D583AACDD}"/>
              </a:ext>
            </a:extLst>
          </p:cNvPr>
          <p:cNvSpPr>
            <a:spLocks noGrp="1"/>
          </p:cNvSpPr>
          <p:nvPr>
            <p:ph type="title"/>
          </p:nvPr>
        </p:nvSpPr>
        <p:spPr/>
        <p:txBody>
          <a:bodyPr>
            <a:normAutofit/>
          </a:bodyPr>
          <a:lstStyle/>
          <a:p>
            <a:pPr algn="ctr"/>
            <a:r>
              <a:rPr lang="en-US" sz="4000" b="1" dirty="0">
                <a:latin typeface="Century Gothic" panose="020B0502020202020204" pitchFamily="34" charset="0"/>
              </a:rPr>
              <a:t>Role Play</a:t>
            </a:r>
          </a:p>
        </p:txBody>
      </p:sp>
      <p:sp>
        <p:nvSpPr>
          <p:cNvPr id="3" name="Content Placeholder 2">
            <a:extLst>
              <a:ext uri="{FF2B5EF4-FFF2-40B4-BE49-F238E27FC236}">
                <a16:creationId xmlns:a16="http://schemas.microsoft.com/office/drawing/2014/main" id="{13A54B6B-99DE-1349-B7C7-B94CCF7724EE}"/>
              </a:ext>
            </a:extLst>
          </p:cNvPr>
          <p:cNvSpPr>
            <a:spLocks noGrp="1"/>
          </p:cNvSpPr>
          <p:nvPr>
            <p:ph idx="1"/>
          </p:nvPr>
        </p:nvSpPr>
        <p:spPr/>
        <p:txBody>
          <a:bodyPr/>
          <a:lstStyle/>
          <a:p>
            <a:r>
              <a:rPr lang="en-US" sz="2800" dirty="0">
                <a:solidFill>
                  <a:schemeClr val="tx1"/>
                </a:solidFill>
                <a:latin typeface="Century Gothic" panose="020B0502020202020204" pitchFamily="34" charset="0"/>
              </a:rPr>
              <a:t>Your acting skills aren’t being tested </a:t>
            </a:r>
          </a:p>
          <a:p>
            <a:r>
              <a:rPr lang="en-US" sz="2800" dirty="0">
                <a:solidFill>
                  <a:schemeClr val="tx1"/>
                </a:solidFill>
                <a:latin typeface="Century Gothic" panose="020B0502020202020204" pitchFamily="34" charset="0"/>
              </a:rPr>
              <a:t>They won’t give you scenarios that require training in medical school, but more dilute versions that show you have the fundamental skills </a:t>
            </a:r>
          </a:p>
          <a:p>
            <a:r>
              <a:rPr lang="en-US" sz="2800" dirty="0">
                <a:solidFill>
                  <a:schemeClr val="tx1"/>
                </a:solidFill>
                <a:latin typeface="Century Gothic" panose="020B0502020202020204" pitchFamily="34" charset="0"/>
              </a:rPr>
              <a:t>What skill are they testing and how can I demonstrate it </a:t>
            </a:r>
          </a:p>
          <a:p>
            <a:r>
              <a:rPr lang="en-US" sz="2800" dirty="0">
                <a:solidFill>
                  <a:schemeClr val="tx1"/>
                </a:solidFill>
                <a:latin typeface="Century Gothic" panose="020B0502020202020204" pitchFamily="34" charset="0"/>
              </a:rPr>
              <a:t>You might to be asked to evaluate your own response to the role play</a:t>
            </a:r>
          </a:p>
          <a:p>
            <a:endParaRPr lang="en-US" dirty="0"/>
          </a:p>
        </p:txBody>
      </p:sp>
    </p:spTree>
    <p:extLst>
      <p:ext uri="{BB962C8B-B14F-4D97-AF65-F5344CB8AC3E}">
        <p14:creationId xmlns:p14="http://schemas.microsoft.com/office/powerpoint/2010/main" val="350488956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TotalTime>
  <Words>540</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Century Gothic</vt:lpstr>
      <vt:lpstr>Corbel</vt:lpstr>
      <vt:lpstr>Wingdings 2</vt:lpstr>
      <vt:lpstr>Frame</vt:lpstr>
      <vt:lpstr>Office Theme</vt:lpstr>
      <vt:lpstr>MMI Interviews</vt:lpstr>
      <vt:lpstr>PowerPoint Presentation</vt:lpstr>
      <vt:lpstr>PowerPoint Presentation</vt:lpstr>
      <vt:lpstr>Why this University?</vt:lpstr>
      <vt:lpstr>The NHS</vt:lpstr>
      <vt:lpstr>Ethics</vt:lpstr>
      <vt:lpstr>PowerPoint Presentation</vt:lpstr>
      <vt:lpstr>Work Experience </vt:lpstr>
      <vt:lpstr>Role Play</vt:lpstr>
      <vt:lpstr>Describe a graph</vt:lpstr>
      <vt:lpstr>Math problems </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MMI Interviews</dc:title>
  <dc:creator>Mark Duman</dc:creator>
  <cp:lastModifiedBy>Rachel Christo</cp:lastModifiedBy>
  <cp:revision>7</cp:revision>
  <dcterms:created xsi:type="dcterms:W3CDTF">2018-05-15T22:57:20Z</dcterms:created>
  <dcterms:modified xsi:type="dcterms:W3CDTF">2018-05-22T17:29:53Z</dcterms:modified>
</cp:coreProperties>
</file>