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60" r:id="rId8"/>
    <p:sldId id="259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F2563-EFF2-E920-6679-ED31BE46B2F4}" v="221" dt="2022-09-08T16:01:57.640"/>
    <p1510:client id="{C179236F-FEE4-133D-0482-7B5DD01589D1}" v="19" dt="2022-09-08T16:05:37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areerpilot.org.uk/job-secto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955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7200" b="1">
                <a:solidFill>
                  <a:schemeClr val="bg1"/>
                </a:solidFill>
                <a:latin typeface="Biome Light"/>
                <a:cs typeface="Calibri Light"/>
              </a:rPr>
              <a:t>Years 7 – 11</a:t>
            </a:r>
            <a:br>
              <a:rPr lang="en-US" sz="7200" b="1">
                <a:solidFill>
                  <a:schemeClr val="bg1"/>
                </a:solidFill>
                <a:latin typeface="Biome Light"/>
                <a:cs typeface="Calibri Light"/>
              </a:rPr>
            </a:br>
            <a:br>
              <a:rPr lang="en-US" sz="7200" b="1">
                <a:solidFill>
                  <a:schemeClr val="bg1"/>
                </a:solidFill>
                <a:latin typeface="Biome Light"/>
                <a:cs typeface="Calibri Light"/>
              </a:rPr>
            </a:br>
            <a:r>
              <a:rPr lang="en-US" sz="7200" b="1">
                <a:solidFill>
                  <a:schemeClr val="bg1"/>
                </a:solidFill>
                <a:latin typeface="Biome Light"/>
                <a:cs typeface="Calibri Light"/>
              </a:rPr>
              <a:t>Careers Research </a:t>
            </a:r>
            <a:br>
              <a:rPr lang="en-US" sz="7200" b="1">
                <a:solidFill>
                  <a:schemeClr val="bg1"/>
                </a:solidFill>
                <a:latin typeface="Biome Light"/>
                <a:cs typeface="Calibri Light"/>
              </a:rPr>
            </a:br>
            <a:r>
              <a:rPr lang="en-US" sz="7200" b="1">
                <a:solidFill>
                  <a:schemeClr val="bg1"/>
                </a:solidFill>
                <a:latin typeface="Biome Light"/>
                <a:cs typeface="Calibri Light"/>
              </a:rPr>
              <a:t>Using </a:t>
            </a:r>
            <a:r>
              <a:rPr lang="en-US" sz="7200" b="1" err="1">
                <a:solidFill>
                  <a:schemeClr val="bg1"/>
                </a:solidFill>
                <a:latin typeface="Biome Light"/>
                <a:cs typeface="Calibri Light"/>
              </a:rPr>
              <a:t>Xello</a:t>
            </a:r>
            <a:endParaRPr lang="en-US" sz="7200" b="1">
              <a:solidFill>
                <a:schemeClr val="bg1"/>
              </a:solidFill>
              <a:latin typeface="Biome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776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cs typeface="Calibri"/>
              </a:rPr>
              <a:t>Learning objectives:</a:t>
            </a:r>
            <a:endParaRPr lang="en-US" sz="3200">
              <a:solidFill>
                <a:schemeClr val="bg1"/>
              </a:solidFill>
              <a:cs typeface="Calibri" panose="020F0502020204030204"/>
            </a:endParaRPr>
          </a:p>
          <a:p>
            <a:pPr marL="342900" indent="-342900">
              <a:buChar char="•"/>
            </a:pPr>
            <a:r>
              <a:rPr lang="en-US" b="1">
                <a:solidFill>
                  <a:schemeClr val="bg1"/>
                </a:solidFill>
                <a:cs typeface="Calibri"/>
              </a:rPr>
              <a:t>Understand how to access XELLO using the school intranet to research career routes.</a:t>
            </a:r>
          </a:p>
          <a:p>
            <a:endParaRPr lang="en-US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DE3F-0383-DA25-4835-9175F208AD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7200" b="1">
                <a:solidFill>
                  <a:srgbClr val="92D050"/>
                </a:solidFill>
              </a:rPr>
              <a:t>Planning your career</a:t>
            </a:r>
            <a:endParaRPr lang="en-GB" sz="7200" b="1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F68D-7E95-596E-87DF-906F1D841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GB" sz="4000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identify your skills and interests</a:t>
            </a:r>
          </a:p>
          <a:p>
            <a:pPr algn="l">
              <a:buFont typeface="+mj-lt"/>
              <a:buAutoNum type="arabicPeriod"/>
            </a:pPr>
            <a:r>
              <a:rPr lang="en-GB" sz="4000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explore career ideas</a:t>
            </a:r>
          </a:p>
          <a:p>
            <a:pPr algn="l">
              <a:buFont typeface="+mj-lt"/>
              <a:buAutoNum type="arabicPeriod"/>
            </a:pPr>
            <a:r>
              <a:rPr lang="en-GB" sz="4000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make a decision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9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08AF-264B-1AC8-44C5-8996BBEB16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GB" b="0" i="0">
                <a:solidFill>
                  <a:srgbClr val="FFFF00"/>
                </a:solidFill>
                <a:effectLst/>
                <a:latin typeface="Source Sans Pro" panose="020B0503030403020204" pitchFamily="34" charset="0"/>
              </a:rPr>
              <a:t>1. </a:t>
            </a:r>
            <a:r>
              <a:rPr lang="en-GB">
                <a:solidFill>
                  <a:srgbClr val="FFFF00"/>
                </a:solidFill>
                <a:latin typeface="Source Sans Pro" panose="020B0503030403020204" pitchFamily="34" charset="0"/>
              </a:rPr>
              <a:t>I</a:t>
            </a:r>
            <a:r>
              <a:rPr lang="en-GB" b="0" i="0">
                <a:solidFill>
                  <a:srgbClr val="FFFF00"/>
                </a:solidFill>
                <a:effectLst/>
                <a:latin typeface="Source Sans Pro" panose="020B0503030403020204" pitchFamily="34" charset="0"/>
              </a:rPr>
              <a:t>dentify your skills and interests</a:t>
            </a:r>
            <a:br>
              <a:rPr lang="en-GB" b="0" i="0">
                <a:solidFill>
                  <a:srgbClr val="485D65"/>
                </a:solidFill>
                <a:effectLst/>
                <a:latin typeface="Source Sans Pro" panose="020B0503030403020204" pitchFamily="34" charset="0"/>
              </a:rPr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375F-89C9-94B5-6E35-1A9BE9A25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What am I good at?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What are my interests, motivations and values?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What do I most enjoy in school?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What kind of lifestyle do I want?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What do I want from my career?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What is important to me?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8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8BD9-2617-A1A1-B706-59A691E0A6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GB" b="0" i="0">
                <a:solidFill>
                  <a:srgbClr val="FFFF00"/>
                </a:solidFill>
                <a:effectLst/>
                <a:latin typeface="Source Sans Pro" panose="020B0503030403020204" pitchFamily="34" charset="0"/>
              </a:rPr>
              <a:t>2. </a:t>
            </a:r>
            <a:r>
              <a:rPr lang="en-GB">
                <a:solidFill>
                  <a:srgbClr val="FFFF00"/>
                </a:solidFill>
                <a:latin typeface="Source Sans Pro" panose="020B0503030403020204" pitchFamily="34" charset="0"/>
              </a:rPr>
              <a:t>E</a:t>
            </a:r>
            <a:r>
              <a:rPr lang="en-GB" b="0" i="0">
                <a:solidFill>
                  <a:srgbClr val="FFFF00"/>
                </a:solidFill>
                <a:effectLst/>
                <a:latin typeface="Source Sans Pro" panose="020B0503030403020204" pitchFamily="34" charset="0"/>
              </a:rPr>
              <a:t>xplore career ideas</a:t>
            </a:r>
            <a:br>
              <a:rPr lang="en-GB" b="0" i="0">
                <a:solidFill>
                  <a:srgbClr val="485D65"/>
                </a:solidFill>
                <a:effectLst/>
                <a:latin typeface="Source Sans Pro" panose="020B0503030403020204" pitchFamily="34" charset="0"/>
              </a:rPr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95F8C-B5F0-08BF-BDC4-060FF1D06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0" i="0">
                <a:solidFill>
                  <a:schemeClr val="bg2">
                    <a:lumMod val="25000"/>
                  </a:schemeClr>
                </a:solidFill>
                <a:effectLst/>
                <a:latin typeface="Source Sans Pro" panose="020B0503030403020204" pitchFamily="34" charset="0"/>
              </a:rPr>
              <a:t>There are three job sectors: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Private</a:t>
            </a:r>
            <a:r>
              <a:rPr lang="en-GB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GB" b="0" i="0">
                <a:solidFill>
                  <a:schemeClr val="bg2">
                    <a:lumMod val="25000"/>
                  </a:schemeClr>
                </a:solidFill>
                <a:effectLst/>
                <a:latin typeface="Source Sans Pro" panose="020B0503030403020204" pitchFamily="34" charset="0"/>
              </a:rPr>
              <a:t>- sole traders, partnerships and limited companies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Public</a:t>
            </a:r>
            <a:r>
              <a:rPr lang="en-GB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GB" b="0" i="0">
                <a:solidFill>
                  <a:schemeClr val="bg2">
                    <a:lumMod val="25000"/>
                  </a:schemeClr>
                </a:solidFill>
                <a:effectLst/>
                <a:latin typeface="Source Sans Pro" panose="020B0503030403020204" pitchFamily="34" charset="0"/>
              </a:rPr>
              <a:t>- local and national governments, plus their agencies and chartered bodies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Not-for-profit</a:t>
            </a:r>
            <a:r>
              <a:rPr lang="en-GB" b="0" i="0">
                <a:solidFill>
                  <a:schemeClr val="bg2">
                    <a:lumMod val="25000"/>
                  </a:schemeClr>
                </a:solidFill>
                <a:effectLst/>
                <a:latin typeface="Source Sans Pro" panose="020B0503030403020204" pitchFamily="34" charset="0"/>
              </a:rPr>
              <a:t> - often referred to as the third sector, or the </a:t>
            </a:r>
            <a:r>
              <a:rPr lang="en-GB" b="0" i="0" u="none" strike="noStrike">
                <a:solidFill>
                  <a:schemeClr val="bg2">
                    <a:lumMod val="25000"/>
                  </a:schemeClr>
                </a:solidFill>
                <a:effectLst/>
                <a:latin typeface="Source Sans Pro" panose="020B0503030403020204" pitchFamily="34" charset="0"/>
              </a:rPr>
              <a:t>charity and voluntary work sector</a:t>
            </a:r>
            <a:r>
              <a:rPr lang="en-GB" b="0" i="0">
                <a:solidFill>
                  <a:schemeClr val="bg2">
                    <a:lumMod val="25000"/>
                  </a:schemeClr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4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D76E-AA58-F6B0-C717-3F522FA53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GB" b="0" i="0">
                <a:solidFill>
                  <a:srgbClr val="FFFF00"/>
                </a:solidFill>
                <a:effectLst/>
                <a:latin typeface="Source Sans Pro" panose="020B0503030403020204" pitchFamily="34" charset="0"/>
              </a:rPr>
              <a:t>3. make a decision</a:t>
            </a:r>
            <a:br>
              <a:rPr lang="en-GB" b="0" i="0">
                <a:solidFill>
                  <a:srgbClr val="FFFF00"/>
                </a:solidFill>
                <a:effectLst/>
                <a:latin typeface="Source Sans Pro" panose="020B0503030403020204" pitchFamily="34" charset="0"/>
              </a:rPr>
            </a:br>
            <a:endParaRPr lang="en-GB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D22E-78A1-7F5C-DD9C-5FA983886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Will I enjoy doing the job every day?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Does it meet most of my preferences?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Do I have the right skills?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8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37272-5BAC-475C-91AF-E3DD915E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652" y="-109328"/>
            <a:ext cx="5598544" cy="1339940"/>
          </a:xfrm>
        </p:spPr>
        <p:txBody>
          <a:bodyPr/>
          <a:lstStyle/>
          <a:p>
            <a:r>
              <a:rPr lang="en-US" b="1">
                <a:cs typeface="Calibri Light"/>
              </a:rPr>
              <a:t>HOW TO ACCESS XELLO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3223-2F9B-47FD-A1A4-7D8F1CBA8E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1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684FA0E-4251-4A8B-BF4C-32A72775A1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223" r="76987" b="44054"/>
          <a:stretch/>
        </p:blipFill>
        <p:spPr>
          <a:xfrm>
            <a:off x="133710" y="-105239"/>
            <a:ext cx="4226802" cy="50731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49DED-D1BA-4F01-954D-48E3379CEDF2}"/>
              </a:ext>
            </a:extLst>
          </p:cNvPr>
          <p:cNvSpPr txBox="1"/>
          <p:nvPr/>
        </p:nvSpPr>
        <p:spPr>
          <a:xfrm>
            <a:off x="5213230" y="1187570"/>
            <a:ext cx="6409425" cy="2862322"/>
          </a:xfrm>
          <a:prstGeom prst="rect">
            <a:avLst/>
          </a:prstGeom>
          <a:solidFill>
            <a:srgbClr val="7030A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indent="-742950">
              <a:buAutoNum type="arabicPeriod"/>
            </a:pPr>
            <a:r>
              <a:rPr lang="en-US" sz="3600">
                <a:solidFill>
                  <a:schemeClr val="bg1"/>
                </a:solidFill>
              </a:rPr>
              <a:t>Click on the APP launcher.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742950" indent="-742950">
              <a:buAutoNum type="arabicPeriod"/>
            </a:pPr>
            <a:endParaRPr lang="en-US" sz="3600">
              <a:solidFill>
                <a:schemeClr val="bg1"/>
              </a:solidFill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3600">
                <a:solidFill>
                  <a:schemeClr val="bg1"/>
                </a:solidFill>
                <a:cs typeface="Calibri"/>
              </a:rPr>
              <a:t>Click on ALL APPS</a:t>
            </a:r>
          </a:p>
          <a:p>
            <a:pPr marL="742950" indent="-742950">
              <a:buAutoNum type="arabicPeriod"/>
            </a:pPr>
            <a:endParaRPr lang="en-US" sz="3600">
              <a:solidFill>
                <a:schemeClr val="bg1"/>
              </a:solidFill>
              <a:cs typeface="Calibri"/>
            </a:endParaRPr>
          </a:p>
          <a:p>
            <a:pPr marL="742950" indent="-742950">
              <a:buAutoNum type="arabicPeriod"/>
            </a:pPr>
            <a:r>
              <a:rPr lang="en-US" sz="3600">
                <a:solidFill>
                  <a:schemeClr val="bg1"/>
                </a:solidFill>
                <a:cs typeface="Calibri"/>
              </a:rPr>
              <a:t>Scroll down and select XELLO</a:t>
            </a:r>
          </a:p>
        </p:txBody>
      </p:sp>
      <p:pic>
        <p:nvPicPr>
          <p:cNvPr id="8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FB0C746-0A1F-4A5F-981E-EC2E04DCC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00" r="77778" b="10667"/>
          <a:stretch/>
        </p:blipFill>
        <p:spPr>
          <a:xfrm>
            <a:off x="-10064" y="4969969"/>
            <a:ext cx="6888037" cy="18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9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2BC08C-D504-4112-9F66-0DAA239A0DF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9068" r="7598" b="4205"/>
          <a:stretch/>
        </p:blipFill>
        <p:spPr>
          <a:xfrm>
            <a:off x="215900" y="190500"/>
            <a:ext cx="11041063" cy="6477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BFB778-F59F-43E7-7B1F-F0747EC0430D}"/>
              </a:ext>
            </a:extLst>
          </p:cNvPr>
          <p:cNvSpPr txBox="1"/>
          <p:nvPr/>
        </p:nvSpPr>
        <p:spPr>
          <a:xfrm>
            <a:off x="6794204" y="786810"/>
            <a:ext cx="431681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I would like you to select CAREERS</a:t>
            </a:r>
            <a:endParaRPr lang="en-GB" sz="320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CB6A89-4E8A-0CEC-3DC0-AEE803B4A44E}"/>
              </a:ext>
            </a:extLst>
          </p:cNvPr>
          <p:cNvCxnSpPr>
            <a:cxnSpLocks/>
          </p:cNvCxnSpPr>
          <p:nvPr/>
        </p:nvCxnSpPr>
        <p:spPr>
          <a:xfrm>
            <a:off x="7559748" y="1778968"/>
            <a:ext cx="531629" cy="9217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5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31300F2-84C2-A188-9164-FFBC58242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38470"/>
              </p:ext>
            </p:extLst>
          </p:nvPr>
        </p:nvGraphicFramePr>
        <p:xfrm>
          <a:off x="168088" y="1546411"/>
          <a:ext cx="11467570" cy="424439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09187">
                  <a:extLst>
                    <a:ext uri="{9D8B030D-6E8A-4147-A177-3AD203B41FA5}">
                      <a16:colId xmlns:a16="http://schemas.microsoft.com/office/drawing/2014/main" val="3518739473"/>
                    </a:ext>
                  </a:extLst>
                </a:gridCol>
                <a:gridCol w="1855075">
                  <a:extLst>
                    <a:ext uri="{9D8B030D-6E8A-4147-A177-3AD203B41FA5}">
                      <a16:colId xmlns:a16="http://schemas.microsoft.com/office/drawing/2014/main" val="572038019"/>
                    </a:ext>
                  </a:extLst>
                </a:gridCol>
                <a:gridCol w="2127621">
                  <a:extLst>
                    <a:ext uri="{9D8B030D-6E8A-4147-A177-3AD203B41FA5}">
                      <a16:colId xmlns:a16="http://schemas.microsoft.com/office/drawing/2014/main" val="727469540"/>
                    </a:ext>
                  </a:extLst>
                </a:gridCol>
                <a:gridCol w="2127621">
                  <a:extLst>
                    <a:ext uri="{9D8B030D-6E8A-4147-A177-3AD203B41FA5}">
                      <a16:colId xmlns:a16="http://schemas.microsoft.com/office/drawing/2014/main" val="3356730381"/>
                    </a:ext>
                  </a:extLst>
                </a:gridCol>
                <a:gridCol w="2127621">
                  <a:extLst>
                    <a:ext uri="{9D8B030D-6E8A-4147-A177-3AD203B41FA5}">
                      <a16:colId xmlns:a16="http://schemas.microsoft.com/office/drawing/2014/main" val="206221712"/>
                    </a:ext>
                  </a:extLst>
                </a:gridCol>
                <a:gridCol w="2120445">
                  <a:extLst>
                    <a:ext uri="{9D8B030D-6E8A-4147-A177-3AD203B41FA5}">
                      <a16:colId xmlns:a16="http://schemas.microsoft.com/office/drawing/2014/main" val="1255586670"/>
                    </a:ext>
                  </a:extLst>
                </a:gridCol>
              </a:tblGrid>
              <a:tr h="563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7030A0"/>
                          </a:solidFill>
                        </a:rPr>
                        <a:t>Career</a:t>
                      </a:r>
                      <a:endParaRPr lang="en-GB" sz="160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7030A0"/>
                          </a:solidFill>
                        </a:rPr>
                        <a:t>What skills do you need for this career choice?</a:t>
                      </a:r>
                      <a:endParaRPr lang="en-GB" sz="160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rgbClr val="7030A0"/>
                          </a:solidFill>
                        </a:rPr>
                        <a:t>What GCSEs do I need?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rgbClr val="7030A0"/>
                          </a:solidFill>
                        </a:rPr>
                        <a:t>What A Levels do I need?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rgbClr val="7030A0"/>
                          </a:solidFill>
                        </a:rPr>
                        <a:t>What further education do I need?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7030A0"/>
                          </a:solidFill>
                        </a:rPr>
                        <a:t>What do you find appealing about that career?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999861"/>
                  </a:ext>
                </a:extLst>
              </a:tr>
              <a:tr h="8553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60036"/>
                  </a:ext>
                </a:extLst>
              </a:tr>
              <a:tr h="8553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304877"/>
                  </a:ext>
                </a:extLst>
              </a:tr>
              <a:tr h="8553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790429"/>
                  </a:ext>
                </a:extLst>
              </a:tr>
              <a:tr h="8553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277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74A0A5-96A5-0A62-750F-2AA751FBF230}"/>
              </a:ext>
            </a:extLst>
          </p:cNvPr>
          <p:cNvSpPr txBox="1"/>
          <p:nvPr/>
        </p:nvSpPr>
        <p:spPr>
          <a:xfrm>
            <a:off x="373320" y="66618"/>
            <a:ext cx="10663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highlight>
                  <a:srgbClr val="FFFF00"/>
                </a:highlight>
              </a:rPr>
              <a:t>Using </a:t>
            </a:r>
            <a:r>
              <a:rPr lang="en-US" sz="2800" err="1">
                <a:highlight>
                  <a:srgbClr val="FFFF00"/>
                </a:highlight>
              </a:rPr>
              <a:t>Xello</a:t>
            </a:r>
            <a:r>
              <a:rPr lang="en-US" sz="2800">
                <a:highlight>
                  <a:srgbClr val="FFFF00"/>
                </a:highlight>
              </a:rPr>
              <a:t>, investigate FOUR careers you may have an interest in exploring in the future.</a:t>
            </a:r>
            <a:endParaRPr lang="en-GB" sz="280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25D13-0F32-7931-6EDC-07146BFD3D26}"/>
              </a:ext>
            </a:extLst>
          </p:cNvPr>
          <p:cNvSpPr txBox="1"/>
          <p:nvPr/>
        </p:nvSpPr>
        <p:spPr>
          <a:xfrm>
            <a:off x="6751674" y="765544"/>
            <a:ext cx="4742119" cy="3827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NAME: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48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6407-BB80-A86F-0494-A2000D45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4198"/>
            <a:ext cx="10515600" cy="1325563"/>
          </a:xfrm>
        </p:spPr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  <a:hlinkClick r:id="rId2"/>
              </a:rPr>
              <a:t>https://www.careerpilot.org.uk/job-sectors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359E0-69CD-5E7F-0D0D-9BB339845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>
              <a:ea typeface="+mn-lt"/>
              <a:cs typeface="+mn-lt"/>
            </a:endParaRP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413728-7C4B-7129-5B0E-391D3013F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" t="13450" r="23974" b="5848"/>
          <a:stretch/>
        </p:blipFill>
        <p:spPr>
          <a:xfrm>
            <a:off x="1098755" y="1084314"/>
            <a:ext cx="8998375" cy="54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273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Biome Light</vt:lpstr>
      <vt:lpstr>Calibri</vt:lpstr>
      <vt:lpstr>Calibri Light</vt:lpstr>
      <vt:lpstr>Source Sans Pro</vt:lpstr>
      <vt:lpstr>office theme</vt:lpstr>
      <vt:lpstr>Years 7 – 11  Careers Research  Using Xello</vt:lpstr>
      <vt:lpstr>Planning your career</vt:lpstr>
      <vt:lpstr>1. Identify your skills and interests </vt:lpstr>
      <vt:lpstr>2. Explore career ideas </vt:lpstr>
      <vt:lpstr>3. make a decision </vt:lpstr>
      <vt:lpstr>HOW TO ACCESS XELLO</vt:lpstr>
      <vt:lpstr>PowerPoint Presentation</vt:lpstr>
      <vt:lpstr>PowerPoint Presentation</vt:lpstr>
      <vt:lpstr>https://www.careerpilot.org.uk/job-sectors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 TAYLOR-FORBES</cp:lastModifiedBy>
  <cp:revision>1</cp:revision>
  <dcterms:created xsi:type="dcterms:W3CDTF">2021-11-09T20:22:07Z</dcterms:created>
  <dcterms:modified xsi:type="dcterms:W3CDTF">2022-10-21T09:14:41Z</dcterms:modified>
</cp:coreProperties>
</file>